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2/17/2019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509A250-FF31-4206-8172-F9D3106AACB1}" type="datetimeFigureOut">
              <a:rPr lang="en-US" dirty="0"/>
              <a:t>2/17/2019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dirty="0"/>
              <a:t>2/17/2019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it-IT"/>
              <a:t>Fare clic per modificare lo stile del titolo dello schema</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it-IT"/>
              <a:t>Modifica gli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dirty="0"/>
              <a:t>2/17/2019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dirty="0"/>
              <a:t>2/17/2019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2/17/2019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2/17/2019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2/17/2019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9796027F-7875-4030-9381-8BD8C4F21935}" type="datetimeFigureOut">
              <a:rPr lang="en-US" dirty="0"/>
              <a:t>2/17/2019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2/17/2019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2/17/2019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2/17/2019</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2/17/2019</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7" name="Date Placeholder 4"/>
          <p:cNvSpPr>
            <a:spLocks noGrp="1"/>
          </p:cNvSpPr>
          <p:nvPr>
            <p:ph type="dt" sz="half" idx="10"/>
          </p:nvPr>
        </p:nvSpPr>
        <p:spPr/>
        <p:txBody>
          <a:bodyPr/>
          <a:lstStyle/>
          <a:p>
            <a:fld id="{4509A250-FF31-4206-8172-F9D3106AACB1}" type="datetimeFigureOut">
              <a:rPr lang="en-US" dirty="0"/>
              <a:t>2/17/2019</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509A250-FF31-4206-8172-F9D3106AACB1}" type="datetimeFigureOut">
              <a:rPr lang="en-US" dirty="0"/>
              <a:t>2/17/2019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2/17/2019</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sv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FB07DE-C354-4026-9BD3-B1D502506E46}"/>
              </a:ext>
            </a:extLst>
          </p:cNvPr>
          <p:cNvSpPr>
            <a:spLocks noGrp="1"/>
          </p:cNvSpPr>
          <p:nvPr>
            <p:ph type="ctrTitle"/>
          </p:nvPr>
        </p:nvSpPr>
        <p:spPr>
          <a:xfrm>
            <a:off x="992395" y="1409699"/>
            <a:ext cx="8825658" cy="3329581"/>
          </a:xfrm>
        </p:spPr>
        <p:txBody>
          <a:bodyPr/>
          <a:lstStyle/>
          <a:p>
            <a:pPr algn="just"/>
            <a:r>
              <a:rPr lang="it-IT" dirty="0"/>
              <a:t>Gino Bartali</a:t>
            </a:r>
          </a:p>
        </p:txBody>
      </p:sp>
      <p:sp>
        <p:nvSpPr>
          <p:cNvPr id="3" name="Sottotitolo 2">
            <a:extLst>
              <a:ext uri="{FF2B5EF4-FFF2-40B4-BE49-F238E27FC236}">
                <a16:creationId xmlns:a16="http://schemas.microsoft.com/office/drawing/2014/main" id="{F1FCBA7A-48E2-4F26-B150-14B3A37EEBEE}"/>
              </a:ext>
            </a:extLst>
          </p:cNvPr>
          <p:cNvSpPr>
            <a:spLocks noGrp="1"/>
          </p:cNvSpPr>
          <p:nvPr>
            <p:ph type="subTitle" idx="1"/>
          </p:nvPr>
        </p:nvSpPr>
        <p:spPr>
          <a:xfrm>
            <a:off x="1450230" y="4777381"/>
            <a:ext cx="8825658" cy="861420"/>
          </a:xfrm>
        </p:spPr>
        <p:txBody>
          <a:bodyPr>
            <a:normAutofit/>
          </a:bodyPr>
          <a:lstStyle/>
          <a:p>
            <a:pPr algn="just"/>
            <a:r>
              <a:rPr lang="it-IT" sz="2400" dirty="0">
                <a:solidFill>
                  <a:schemeClr val="tx1"/>
                </a:solidFill>
              </a:rPr>
              <a:t>Un giusto italiano</a:t>
            </a:r>
          </a:p>
        </p:txBody>
      </p:sp>
      <p:pic>
        <p:nvPicPr>
          <p:cNvPr id="1026" name="Picture 2" descr="Risultati immagini per gino bartali">
            <a:extLst>
              <a:ext uri="{FF2B5EF4-FFF2-40B4-BE49-F238E27FC236}">
                <a16:creationId xmlns:a16="http://schemas.microsoft.com/office/drawing/2014/main" id="{15C51E95-A1DB-4CED-95D7-D99C5E732D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31280" y="2306319"/>
            <a:ext cx="5486245" cy="40944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29627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5" presetClass="entr" presetSubtype="0" fill="hold" nodeType="clickEffect">
                                  <p:stCondLst>
                                    <p:cond delay="0"/>
                                  </p:stCondLst>
                                  <p:childTnLst>
                                    <p:set>
                                      <p:cBhvr>
                                        <p:cTn id="16" dur="1" fill="hold">
                                          <p:stCondLst>
                                            <p:cond delay="0"/>
                                          </p:stCondLst>
                                        </p:cTn>
                                        <p:tgtEl>
                                          <p:spTgt spid="1026"/>
                                        </p:tgtEl>
                                        <p:attrNameLst>
                                          <p:attrName>style.visibility</p:attrName>
                                        </p:attrNameLst>
                                      </p:cBhvr>
                                      <p:to>
                                        <p:strVal val="visible"/>
                                      </p:to>
                                    </p:set>
                                    <p:animEffect transition="in" filter="fade">
                                      <p:cBhvr>
                                        <p:cTn id="17" dur="2000"/>
                                        <p:tgtEl>
                                          <p:spTgt spid="1026"/>
                                        </p:tgtEl>
                                      </p:cBhvr>
                                    </p:animEffect>
                                    <p:anim calcmode="lin" valueType="num">
                                      <p:cBhvr>
                                        <p:cTn id="18" dur="2000" fill="hold"/>
                                        <p:tgtEl>
                                          <p:spTgt spid="1026"/>
                                        </p:tgtEl>
                                        <p:attrNameLst>
                                          <p:attrName>ppt_w</p:attrName>
                                        </p:attrNameLst>
                                      </p:cBhvr>
                                      <p:tavLst>
                                        <p:tav tm="0" fmla="#ppt_w*sin(2.5*pi*$)">
                                          <p:val>
                                            <p:fltVal val="0"/>
                                          </p:val>
                                        </p:tav>
                                        <p:tav tm="100000">
                                          <p:val>
                                            <p:fltVal val="1"/>
                                          </p:val>
                                        </p:tav>
                                      </p:tavLst>
                                    </p:anim>
                                    <p:anim calcmode="lin" valueType="num">
                                      <p:cBhvr>
                                        <p:cTn id="19" dur="2000" fill="hold"/>
                                        <p:tgtEl>
                                          <p:spTgt spid="102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104F2A-7F7E-4F97-8493-4608212FF6F9}"/>
              </a:ext>
            </a:extLst>
          </p:cNvPr>
          <p:cNvSpPr>
            <a:spLocks noGrp="1"/>
          </p:cNvSpPr>
          <p:nvPr>
            <p:ph type="title"/>
          </p:nvPr>
        </p:nvSpPr>
        <p:spPr>
          <a:xfrm>
            <a:off x="531811" y="414618"/>
            <a:ext cx="9404723" cy="1400530"/>
          </a:xfrm>
        </p:spPr>
        <p:txBody>
          <a:bodyPr/>
          <a:lstStyle/>
          <a:p>
            <a:pPr algn="just"/>
            <a:r>
              <a:rPr lang="it-IT" dirty="0"/>
              <a:t>La vita di Gino Bartali</a:t>
            </a:r>
          </a:p>
        </p:txBody>
      </p:sp>
      <p:sp>
        <p:nvSpPr>
          <p:cNvPr id="3" name="Segnaposto contenuto 2">
            <a:extLst>
              <a:ext uri="{FF2B5EF4-FFF2-40B4-BE49-F238E27FC236}">
                <a16:creationId xmlns:a16="http://schemas.microsoft.com/office/drawing/2014/main" id="{E781BD54-F679-4D5C-ACFD-FF41E06ADC38}"/>
              </a:ext>
            </a:extLst>
          </p:cNvPr>
          <p:cNvSpPr>
            <a:spLocks noGrp="1"/>
          </p:cNvSpPr>
          <p:nvPr>
            <p:ph idx="1"/>
          </p:nvPr>
        </p:nvSpPr>
        <p:spPr/>
        <p:txBody>
          <a:bodyPr/>
          <a:lstStyle/>
          <a:p>
            <a:pPr algn="just"/>
            <a:r>
              <a:rPr lang="it-IT" dirty="0"/>
              <a:t>Nasce: 18 luglio 1914, Ponte a Ema</a:t>
            </a:r>
          </a:p>
          <a:p>
            <a:pPr algn="just"/>
            <a:r>
              <a:rPr lang="it-IT" dirty="0"/>
              <a:t>Muore: 5 maggio 2000, Firenze</a:t>
            </a:r>
          </a:p>
          <a:p>
            <a:pPr marL="0" indent="0" algn="just">
              <a:buNone/>
            </a:pPr>
            <a:r>
              <a:rPr lang="it-IT" dirty="0"/>
              <a:t>Gino Bartali  è stato un ciclista su strada e dirigente sportivo italiano. La carriera di Bartali fu notevolmente condizionata dalla Seconda Guerra Mondiale, sopraggiunta proprio nei suoi anni migliori.         Soprannominato </a:t>
            </a:r>
            <a:r>
              <a:rPr lang="it-IT" i="1" dirty="0"/>
              <a:t>Ginettaccio</a:t>
            </a:r>
            <a:r>
              <a:rPr lang="it-IT" dirty="0"/>
              <a:t>, fu grande avversario di Fausto Coppi, di cui era più vecchio di cinque anni. Leggendaria fu la loro rivalità, che divise l'Italia nell'immediato dopoguerra, anche per le presunte diverse posizioni politiche dei due. Celebre nell'immortalare un'intera epoca sportiva, tanto da entrare nell'immaginario collettivo degli italiani.</a:t>
            </a:r>
          </a:p>
          <a:p>
            <a:pPr marL="0" indent="0">
              <a:buNone/>
            </a:pPr>
            <a:endParaRPr lang="it-IT" dirty="0"/>
          </a:p>
        </p:txBody>
      </p:sp>
    </p:spTree>
    <p:extLst>
      <p:ext uri="{BB962C8B-B14F-4D97-AF65-F5344CB8AC3E}">
        <p14:creationId xmlns:p14="http://schemas.microsoft.com/office/powerpoint/2010/main" val="363303421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wipe(down)">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5"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2000"/>
                                        <p:tgtEl>
                                          <p:spTgt spid="3">
                                            <p:txEl>
                                              <p:pRg st="2" end="2"/>
                                            </p:txEl>
                                          </p:spTgt>
                                        </p:tgtEl>
                                      </p:cBhvr>
                                    </p:animEffect>
                                    <p:anim calcmode="lin" valueType="num">
                                      <p:cBhvr>
                                        <p:cTn id="27"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8"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DBBB48-4F89-48EC-99DA-672EE02EFBA3}"/>
              </a:ext>
            </a:extLst>
          </p:cNvPr>
          <p:cNvSpPr>
            <a:spLocks noGrp="1"/>
          </p:cNvSpPr>
          <p:nvPr>
            <p:ph type="title"/>
          </p:nvPr>
        </p:nvSpPr>
        <p:spPr>
          <a:xfrm>
            <a:off x="760411" y="586068"/>
            <a:ext cx="9404723" cy="1400530"/>
          </a:xfrm>
        </p:spPr>
        <p:txBody>
          <a:bodyPr/>
          <a:lstStyle/>
          <a:p>
            <a:pPr algn="just"/>
            <a:r>
              <a:rPr lang="it-IT" dirty="0"/>
              <a:t>Qual è il significato della parola «GIUSTO»</a:t>
            </a:r>
            <a:r>
              <a:rPr lang="it-IT" dirty="0">
                <a:latin typeface="Arial" panose="020B0604020202020204" pitchFamily="34" charset="0"/>
                <a:cs typeface="Arial" panose="020B0604020202020204" pitchFamily="34" charset="0"/>
              </a:rPr>
              <a:t>?</a:t>
            </a:r>
          </a:p>
        </p:txBody>
      </p:sp>
      <p:sp>
        <p:nvSpPr>
          <p:cNvPr id="3" name="Segnaposto contenuto 2">
            <a:extLst>
              <a:ext uri="{FF2B5EF4-FFF2-40B4-BE49-F238E27FC236}">
                <a16:creationId xmlns:a16="http://schemas.microsoft.com/office/drawing/2014/main" id="{CBDEB087-55D3-4B4A-9E67-674047DC8BCE}"/>
              </a:ext>
            </a:extLst>
          </p:cNvPr>
          <p:cNvSpPr>
            <a:spLocks noGrp="1"/>
          </p:cNvSpPr>
          <p:nvPr>
            <p:ph idx="1"/>
          </p:nvPr>
        </p:nvSpPr>
        <p:spPr>
          <a:xfrm rot="211346">
            <a:off x="1382106" y="3005418"/>
            <a:ext cx="9087828" cy="1938057"/>
          </a:xfrm>
        </p:spPr>
        <p:txBody>
          <a:bodyPr/>
          <a:lstStyle/>
          <a:p>
            <a:pPr marL="0" indent="0" algn="just">
              <a:buNone/>
            </a:pPr>
            <a:r>
              <a:rPr lang="it-IT" dirty="0"/>
              <a:t>I giusti erano uomini comuni, che di fronte al male ebbero la forza morale di seguire la loro retta coscienza. Essi dimostrano che si può sempre scegliere, anche nelle situazioni estreme, e si può dire un sì o un no. </a:t>
            </a:r>
          </a:p>
          <a:p>
            <a:pPr marL="0" indent="0" algn="just">
              <a:buNone/>
            </a:pPr>
            <a:endParaRPr lang="it-IT" dirty="0"/>
          </a:p>
        </p:txBody>
      </p:sp>
    </p:spTree>
    <p:extLst>
      <p:ext uri="{BB962C8B-B14F-4D97-AF65-F5344CB8AC3E}">
        <p14:creationId xmlns:p14="http://schemas.microsoft.com/office/powerpoint/2010/main" val="425938782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228C8F-A079-47F3-8E04-9A4A980C8F8E}"/>
              </a:ext>
            </a:extLst>
          </p:cNvPr>
          <p:cNvSpPr>
            <a:spLocks noGrp="1"/>
          </p:cNvSpPr>
          <p:nvPr>
            <p:ph type="title"/>
          </p:nvPr>
        </p:nvSpPr>
        <p:spPr>
          <a:xfrm>
            <a:off x="1036636" y="366993"/>
            <a:ext cx="9404723" cy="1400530"/>
          </a:xfrm>
        </p:spPr>
        <p:txBody>
          <a:bodyPr/>
          <a:lstStyle/>
          <a:p>
            <a:pPr algn="just"/>
            <a:r>
              <a:rPr lang="it-IT" dirty="0"/>
              <a:t>Perché viene soprannominato «GIUSTO»</a:t>
            </a:r>
            <a:r>
              <a:rPr lang="it-IT" dirty="0">
                <a:latin typeface="Arial" panose="020B0604020202020204" pitchFamily="34" charset="0"/>
                <a:cs typeface="Arial" panose="020B0604020202020204" pitchFamily="34" charset="0"/>
              </a:rPr>
              <a:t>?</a:t>
            </a:r>
            <a:endParaRPr lang="it-IT" dirty="0"/>
          </a:p>
        </p:txBody>
      </p:sp>
      <p:sp>
        <p:nvSpPr>
          <p:cNvPr id="3" name="Segnaposto contenuto 2">
            <a:extLst>
              <a:ext uri="{FF2B5EF4-FFF2-40B4-BE49-F238E27FC236}">
                <a16:creationId xmlns:a16="http://schemas.microsoft.com/office/drawing/2014/main" id="{0144CF87-9239-4E90-867F-DD30C82DB74B}"/>
              </a:ext>
            </a:extLst>
          </p:cNvPr>
          <p:cNvSpPr>
            <a:spLocks noGrp="1"/>
          </p:cNvSpPr>
          <p:nvPr>
            <p:ph idx="1"/>
          </p:nvPr>
        </p:nvSpPr>
        <p:spPr>
          <a:xfrm>
            <a:off x="1103312" y="2052918"/>
            <a:ext cx="8946541" cy="4586007"/>
          </a:xfrm>
        </p:spPr>
        <p:txBody>
          <a:bodyPr>
            <a:normAutofit/>
          </a:bodyPr>
          <a:lstStyle/>
          <a:p>
            <a:pPr marL="0" indent="0" algn="just">
              <a:buNone/>
            </a:pPr>
            <a:r>
              <a:rPr lang="it-IT" sz="1800" dirty="0"/>
              <a:t>Bartali trasportò, all'interno della sua bicicletta, dei documenti falsi per aiutare gli ebrei ad avere una nuova identità. Questa attività nacque dalla collaborazione del rabbino di Firenze Nathan </a:t>
            </a:r>
            <a:r>
              <a:rPr lang="it-IT" sz="1800" dirty="0" err="1"/>
              <a:t>Cassuto</a:t>
            </a:r>
            <a:r>
              <a:rPr lang="it-IT" sz="1800" dirty="0"/>
              <a:t> e dell'arcivescovo della città Elia Angelo Dalla Costa. Nel </a:t>
            </a:r>
            <a:r>
              <a:rPr lang="it-IT" sz="1800" b="1" dirty="0"/>
              <a:t>maggio 2005 </a:t>
            </a:r>
            <a:r>
              <a:rPr lang="it-IT" sz="1800" dirty="0"/>
              <a:t>il Presidente della Repubblica Carlo Azeglio Ciampi ha consegnato alla moglie di Bartali, Adriana, la medaglia d'oro al valor civile allo scomparso campione per aver aiutato e salvato molti ebrei durante la Seconda guerra mondiale.</a:t>
            </a:r>
          </a:p>
          <a:p>
            <a:pPr marL="0" indent="0" algn="just">
              <a:spcBef>
                <a:spcPts val="0"/>
              </a:spcBef>
              <a:buNone/>
            </a:pPr>
            <a:r>
              <a:rPr lang="it-IT" sz="1800" dirty="0"/>
              <a:t> </a:t>
            </a:r>
            <a:r>
              <a:rPr lang="it-IT" sz="1800" b="1" dirty="0"/>
              <a:t>Il 2 ottobre 2011</a:t>
            </a:r>
            <a:r>
              <a:rPr lang="it-IT" sz="1800" dirty="0"/>
              <a:t>, Bartali è stato inserito tra i Giusti dell'Olocausto nel Giardino dei Giusti del Mondo di Padova, sempre per l'aiuto offerto agli ebrei durante la Seconda guerra mondiale. </a:t>
            </a:r>
            <a:r>
              <a:rPr lang="it-IT" sz="1800" b="1" dirty="0"/>
              <a:t>Il 23 settembre 2013 </a:t>
            </a:r>
            <a:r>
              <a:rPr lang="it-IT" sz="1800" dirty="0"/>
              <a:t>è stato dichiarato </a:t>
            </a:r>
            <a:r>
              <a:rPr lang="it-IT" sz="1800" i="1" dirty="0"/>
              <a:t>Giusto tra le nazioni</a:t>
            </a:r>
            <a:r>
              <a:rPr lang="it-IT" sz="1800" dirty="0"/>
              <a:t> dallo Yad Vashem, il memoriale ufficiale israeliano delle vittime dell'olocausto fondato nel 1953, riconoscimento per i non ebrei che hanno rischiato la vita per salvare quella anche di un solo ebreo durante le persecuzioni naziste. </a:t>
            </a:r>
          </a:p>
          <a:p>
            <a:pPr marL="0" indent="0" algn="just">
              <a:buNone/>
            </a:pPr>
            <a:endParaRPr lang="it-IT" sz="1800" dirty="0"/>
          </a:p>
          <a:p>
            <a:pPr marL="0" indent="0">
              <a:buNone/>
            </a:pPr>
            <a:endParaRPr lang="it-IT" dirty="0"/>
          </a:p>
        </p:txBody>
      </p:sp>
    </p:spTree>
    <p:extLst>
      <p:ext uri="{BB962C8B-B14F-4D97-AF65-F5344CB8AC3E}">
        <p14:creationId xmlns:p14="http://schemas.microsoft.com/office/powerpoint/2010/main" val="3867581183"/>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heel(1)">
                                      <p:cBhvr>
                                        <p:cTn id="25" dur="2000"/>
                                        <p:tgtEl>
                                          <p:spTgt spid="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1" presetClass="entr" presetSubtype="1" fill="hold" grpId="0"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heel(1)">
                                      <p:cBhvr>
                                        <p:cTn id="30"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798673-BC4C-4283-8685-A2D63D8EAFB6}"/>
              </a:ext>
            </a:extLst>
          </p:cNvPr>
          <p:cNvSpPr>
            <a:spLocks noGrp="1"/>
          </p:cNvSpPr>
          <p:nvPr>
            <p:ph type="title"/>
          </p:nvPr>
        </p:nvSpPr>
        <p:spPr>
          <a:xfrm>
            <a:off x="1316644" y="424143"/>
            <a:ext cx="9404723" cy="1400530"/>
          </a:xfrm>
        </p:spPr>
        <p:txBody>
          <a:bodyPr/>
          <a:lstStyle/>
          <a:p>
            <a:pPr algn="just"/>
            <a:r>
              <a:rPr lang="it-IT" dirty="0"/>
              <a:t>Alcune attività in suo onore:</a:t>
            </a:r>
          </a:p>
        </p:txBody>
      </p:sp>
      <p:sp>
        <p:nvSpPr>
          <p:cNvPr id="3" name="Segnaposto contenuto 2">
            <a:extLst>
              <a:ext uri="{FF2B5EF4-FFF2-40B4-BE49-F238E27FC236}">
                <a16:creationId xmlns:a16="http://schemas.microsoft.com/office/drawing/2014/main" id="{908DFA49-F4E8-4D60-B10E-BA23AAC26D6B}"/>
              </a:ext>
            </a:extLst>
          </p:cNvPr>
          <p:cNvSpPr>
            <a:spLocks noGrp="1"/>
          </p:cNvSpPr>
          <p:nvPr>
            <p:ph idx="1"/>
          </p:nvPr>
        </p:nvSpPr>
        <p:spPr>
          <a:xfrm>
            <a:off x="1103312" y="2052918"/>
            <a:ext cx="9831388" cy="4195481"/>
          </a:xfrm>
        </p:spPr>
        <p:txBody>
          <a:bodyPr>
            <a:normAutofit lnSpcReduction="10000"/>
          </a:bodyPr>
          <a:lstStyle/>
          <a:p>
            <a:pPr algn="just"/>
            <a:r>
              <a:rPr lang="it-IT" dirty="0"/>
              <a:t>Questa straordinaria attività a favore dei perseguitati è stata descritta nel libro "Gino Bartali, mio papà" di Andrea Bartali. Il figlio del campione ha fatto una lunga opera di ricerca di testimonianze e, insieme alla propria figlia Gioia, ha continuato a mantenere viva l'immagine di Gino.</a:t>
            </a:r>
          </a:p>
          <a:p>
            <a:pPr algn="just"/>
            <a:r>
              <a:rPr lang="it-IT" b="1" dirty="0"/>
              <a:t>Il 16 maggio 2017</a:t>
            </a:r>
            <a:r>
              <a:rPr lang="it-IT" dirty="0"/>
              <a:t>, alla vigilia della partenza dell’undicesima tappa del Giro d’Italia, la squadra israeliana di ciclismo Cycling Academy  ha organizzato una corsa con partenza dalla stessa Ponte a Ema fino ad Assisi, sullo stesso tragitto che ‘Ginettaccio’ percorse molte volte per aiutare gli ebrei perseguitati.</a:t>
            </a:r>
          </a:p>
          <a:p>
            <a:pPr algn="just"/>
            <a:r>
              <a:rPr lang="it-IT" b="1" dirty="0"/>
              <a:t>Il 22 aprile 2018</a:t>
            </a:r>
            <a:r>
              <a:rPr lang="it-IT" dirty="0"/>
              <a:t>, il portavoce, </a:t>
            </a:r>
            <a:r>
              <a:rPr lang="it-IT" dirty="0" err="1"/>
              <a:t>Simmy</a:t>
            </a:r>
            <a:r>
              <a:rPr lang="it-IT" dirty="0"/>
              <a:t> Allen, conferma la notizia, anticipata dal sito "Pagine Ebraiche", secondo la quale Gino Bartali ha ricevuto l’ incarico tardivo a cittadino onorario di Israele, nel corso di una cerimonia tenutasi </a:t>
            </a:r>
            <a:r>
              <a:rPr lang="it-IT" b="1" dirty="0"/>
              <a:t>il 2 maggio </a:t>
            </a:r>
            <a:r>
              <a:rPr lang="it-IT" dirty="0"/>
              <a:t>dello stesso anno, due giorni prima della partenza del Giro d'Italia da Gerusalemme. </a:t>
            </a:r>
          </a:p>
          <a:p>
            <a:endParaRPr lang="it-IT" dirty="0"/>
          </a:p>
        </p:txBody>
      </p:sp>
    </p:spTree>
    <p:extLst>
      <p:ext uri="{BB962C8B-B14F-4D97-AF65-F5344CB8AC3E}">
        <p14:creationId xmlns:p14="http://schemas.microsoft.com/office/powerpoint/2010/main" val="3932171727"/>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2" presetClass="emph" presetSubtype="0" fill="hold" nodeType="clickEffect">
                                  <p:stCondLst>
                                    <p:cond delay="0"/>
                                  </p:stCondLst>
                                  <p:childTnLst>
                                    <p:animRot by="120000">
                                      <p:cBhvr>
                                        <p:cTn id="13" dur="100" fill="hold">
                                          <p:stCondLst>
                                            <p:cond delay="0"/>
                                          </p:stCondLst>
                                        </p:cTn>
                                        <p:tgtEl>
                                          <p:spTgt spid="3">
                                            <p:txEl>
                                              <p:pRg st="0" end="0"/>
                                            </p:txEl>
                                          </p:spTgt>
                                        </p:tgtEl>
                                        <p:attrNameLst>
                                          <p:attrName>r</p:attrName>
                                        </p:attrNameLst>
                                      </p:cBhvr>
                                    </p:animRot>
                                    <p:animRot by="-240000">
                                      <p:cBhvr>
                                        <p:cTn id="14" dur="200" fill="hold">
                                          <p:stCondLst>
                                            <p:cond delay="200"/>
                                          </p:stCondLst>
                                        </p:cTn>
                                        <p:tgtEl>
                                          <p:spTgt spid="3">
                                            <p:txEl>
                                              <p:pRg st="0" end="0"/>
                                            </p:txEl>
                                          </p:spTgt>
                                        </p:tgtEl>
                                        <p:attrNameLst>
                                          <p:attrName>r</p:attrName>
                                        </p:attrNameLst>
                                      </p:cBhvr>
                                    </p:animRot>
                                    <p:animRot by="240000">
                                      <p:cBhvr>
                                        <p:cTn id="15" dur="200" fill="hold">
                                          <p:stCondLst>
                                            <p:cond delay="400"/>
                                          </p:stCondLst>
                                        </p:cTn>
                                        <p:tgtEl>
                                          <p:spTgt spid="3">
                                            <p:txEl>
                                              <p:pRg st="0" end="0"/>
                                            </p:txEl>
                                          </p:spTgt>
                                        </p:tgtEl>
                                        <p:attrNameLst>
                                          <p:attrName>r</p:attrName>
                                        </p:attrNameLst>
                                      </p:cBhvr>
                                    </p:animRot>
                                    <p:animRot by="-240000">
                                      <p:cBhvr>
                                        <p:cTn id="16" dur="200" fill="hold">
                                          <p:stCondLst>
                                            <p:cond delay="600"/>
                                          </p:stCondLst>
                                        </p:cTn>
                                        <p:tgtEl>
                                          <p:spTgt spid="3">
                                            <p:txEl>
                                              <p:pRg st="0" end="0"/>
                                            </p:txEl>
                                          </p:spTgt>
                                        </p:tgtEl>
                                        <p:attrNameLst>
                                          <p:attrName>r</p:attrName>
                                        </p:attrNameLst>
                                      </p:cBhvr>
                                    </p:animRot>
                                    <p:animRot by="120000">
                                      <p:cBhvr>
                                        <p:cTn id="17" dur="200" fill="hold">
                                          <p:stCondLst>
                                            <p:cond delay="800"/>
                                          </p:stCondLst>
                                        </p:cTn>
                                        <p:tgtEl>
                                          <p:spTgt spid="3">
                                            <p:txEl>
                                              <p:pRg st="0" end="0"/>
                                            </p:txEl>
                                          </p:spTgt>
                                        </p:tgtEl>
                                        <p:attrNameLst>
                                          <p:attrName>r</p:attrName>
                                        </p:attrNameLst>
                                      </p:cBhvr>
                                    </p:animRot>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nodeType="clickEffect">
                                  <p:stCondLst>
                                    <p:cond delay="0"/>
                                  </p:stCondLst>
                                  <p:childTnLst>
                                    <p:animEffect transition="out" filter="fade">
                                      <p:cBhvr>
                                        <p:cTn id="21" dur="500" tmFilter="0, 0; .2, .5; .8, .5; 1, 0"/>
                                        <p:tgtEl>
                                          <p:spTgt spid="3">
                                            <p:txEl>
                                              <p:pRg st="1" end="1"/>
                                            </p:txEl>
                                          </p:spTgt>
                                        </p:tgtEl>
                                      </p:cBhvr>
                                    </p:animEffect>
                                    <p:animScale>
                                      <p:cBhvr>
                                        <p:cTn id="22" dur="250" autoRev="1" fill="hold"/>
                                        <p:tgtEl>
                                          <p:spTgt spid="3">
                                            <p:txEl>
                                              <p:pRg st="1" end="1"/>
                                            </p:txEl>
                                          </p:spTgt>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8" presetClass="emph" presetSubtype="0" fill="hold" nodeType="clickEffect">
                                  <p:stCondLst>
                                    <p:cond delay="0"/>
                                  </p:stCondLst>
                                  <p:childTnLst>
                                    <p:animRot by="21600000">
                                      <p:cBhvr>
                                        <p:cTn id="26" dur="2000" fill="hold"/>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0944B7-53A6-49A5-A67F-93419DAA0C88}"/>
              </a:ext>
            </a:extLst>
          </p:cNvPr>
          <p:cNvSpPr>
            <a:spLocks noGrp="1"/>
          </p:cNvSpPr>
          <p:nvPr>
            <p:ph type="title"/>
          </p:nvPr>
        </p:nvSpPr>
        <p:spPr/>
        <p:txBody>
          <a:bodyPr/>
          <a:lstStyle/>
          <a:p>
            <a:r>
              <a:rPr lang="it-IT" dirty="0"/>
              <a:t>Realizzato da:</a:t>
            </a:r>
          </a:p>
        </p:txBody>
      </p:sp>
      <p:sp>
        <p:nvSpPr>
          <p:cNvPr id="3" name="Segnaposto contenuto 2">
            <a:extLst>
              <a:ext uri="{FF2B5EF4-FFF2-40B4-BE49-F238E27FC236}">
                <a16:creationId xmlns:a16="http://schemas.microsoft.com/office/drawing/2014/main" id="{5F832D44-2780-494A-A5A5-6C5335AF6E98}"/>
              </a:ext>
            </a:extLst>
          </p:cNvPr>
          <p:cNvSpPr>
            <a:spLocks noGrp="1"/>
          </p:cNvSpPr>
          <p:nvPr>
            <p:ph idx="1"/>
          </p:nvPr>
        </p:nvSpPr>
        <p:spPr>
          <a:xfrm>
            <a:off x="1893887" y="2119593"/>
            <a:ext cx="8946541" cy="4195481"/>
          </a:xfrm>
        </p:spPr>
        <p:txBody>
          <a:bodyPr>
            <a:normAutofit/>
          </a:bodyPr>
          <a:lstStyle/>
          <a:p>
            <a:pPr marL="0" indent="0">
              <a:buNone/>
            </a:pPr>
            <a:r>
              <a:rPr lang="it-IT" sz="4000" dirty="0"/>
              <a:t>Gaya Castorina</a:t>
            </a:r>
          </a:p>
        </p:txBody>
      </p:sp>
      <p:pic>
        <p:nvPicPr>
          <p:cNvPr id="9" name="Elemento grafico 8" descr="Faccia sorridente senza riempimento">
            <a:extLst>
              <a:ext uri="{FF2B5EF4-FFF2-40B4-BE49-F238E27FC236}">
                <a16:creationId xmlns:a16="http://schemas.microsoft.com/office/drawing/2014/main" id="{98850B33-8F2C-4C02-84BA-C6BF3092AA8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548880" y="542926"/>
            <a:ext cx="1910080" cy="1910080"/>
          </a:xfrm>
          <a:prstGeom prst="rect">
            <a:avLst/>
          </a:prstGeom>
        </p:spPr>
      </p:pic>
      <p:pic>
        <p:nvPicPr>
          <p:cNvPr id="11" name="Elemento grafico 10" descr="Cuore">
            <a:extLst>
              <a:ext uri="{FF2B5EF4-FFF2-40B4-BE49-F238E27FC236}">
                <a16:creationId xmlns:a16="http://schemas.microsoft.com/office/drawing/2014/main" id="{B95A4D96-B81F-48BA-8157-10BBE5FA9CB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276350" y="3629025"/>
            <a:ext cx="2305050" cy="2305050"/>
          </a:xfrm>
          <a:prstGeom prst="rect">
            <a:avLst/>
          </a:prstGeom>
        </p:spPr>
      </p:pic>
    </p:spTree>
    <p:extLst>
      <p:ext uri="{BB962C8B-B14F-4D97-AF65-F5344CB8AC3E}">
        <p14:creationId xmlns:p14="http://schemas.microsoft.com/office/powerpoint/2010/main" val="1767976670"/>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wipe(down)">
                                      <p:cBhvr>
                                        <p:cTn id="30" dur="580">
                                          <p:stCondLst>
                                            <p:cond delay="0"/>
                                          </p:stCondLst>
                                        </p:cTn>
                                        <p:tgtEl>
                                          <p:spTgt spid="9"/>
                                        </p:tgtEl>
                                      </p:cBhvr>
                                    </p:animEffect>
                                    <p:anim calcmode="lin" valueType="num">
                                      <p:cBhvr>
                                        <p:cTn id="31"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36" dur="26">
                                          <p:stCondLst>
                                            <p:cond delay="650"/>
                                          </p:stCondLst>
                                        </p:cTn>
                                        <p:tgtEl>
                                          <p:spTgt spid="9"/>
                                        </p:tgtEl>
                                      </p:cBhvr>
                                      <p:to x="100000" y="60000"/>
                                    </p:animScale>
                                    <p:animScale>
                                      <p:cBhvr>
                                        <p:cTn id="37" dur="166" decel="50000">
                                          <p:stCondLst>
                                            <p:cond delay="676"/>
                                          </p:stCondLst>
                                        </p:cTn>
                                        <p:tgtEl>
                                          <p:spTgt spid="9"/>
                                        </p:tgtEl>
                                      </p:cBhvr>
                                      <p:to x="100000" y="100000"/>
                                    </p:animScale>
                                    <p:animScale>
                                      <p:cBhvr>
                                        <p:cTn id="38" dur="26">
                                          <p:stCondLst>
                                            <p:cond delay="1312"/>
                                          </p:stCondLst>
                                        </p:cTn>
                                        <p:tgtEl>
                                          <p:spTgt spid="9"/>
                                        </p:tgtEl>
                                      </p:cBhvr>
                                      <p:to x="100000" y="80000"/>
                                    </p:animScale>
                                    <p:animScale>
                                      <p:cBhvr>
                                        <p:cTn id="39" dur="166" decel="50000">
                                          <p:stCondLst>
                                            <p:cond delay="1338"/>
                                          </p:stCondLst>
                                        </p:cTn>
                                        <p:tgtEl>
                                          <p:spTgt spid="9"/>
                                        </p:tgtEl>
                                      </p:cBhvr>
                                      <p:to x="100000" y="100000"/>
                                    </p:animScale>
                                    <p:animScale>
                                      <p:cBhvr>
                                        <p:cTn id="40" dur="26">
                                          <p:stCondLst>
                                            <p:cond delay="1642"/>
                                          </p:stCondLst>
                                        </p:cTn>
                                        <p:tgtEl>
                                          <p:spTgt spid="9"/>
                                        </p:tgtEl>
                                      </p:cBhvr>
                                      <p:to x="100000" y="90000"/>
                                    </p:animScale>
                                    <p:animScale>
                                      <p:cBhvr>
                                        <p:cTn id="41" dur="166" decel="50000">
                                          <p:stCondLst>
                                            <p:cond delay="1668"/>
                                          </p:stCondLst>
                                        </p:cTn>
                                        <p:tgtEl>
                                          <p:spTgt spid="9"/>
                                        </p:tgtEl>
                                      </p:cBhvr>
                                      <p:to x="100000" y="100000"/>
                                    </p:animScale>
                                    <p:animScale>
                                      <p:cBhvr>
                                        <p:cTn id="42" dur="26">
                                          <p:stCondLst>
                                            <p:cond delay="1808"/>
                                          </p:stCondLst>
                                        </p:cTn>
                                        <p:tgtEl>
                                          <p:spTgt spid="9"/>
                                        </p:tgtEl>
                                      </p:cBhvr>
                                      <p:to x="100000" y="95000"/>
                                    </p:animScale>
                                    <p:animScale>
                                      <p:cBhvr>
                                        <p:cTn id="43" dur="166" decel="50000">
                                          <p:stCondLst>
                                            <p:cond delay="1834"/>
                                          </p:stCondLst>
                                        </p:cTn>
                                        <p:tgtEl>
                                          <p:spTgt spid="9"/>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1" presetClass="entr" presetSubtype="1" fill="hold" nodeType="click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wheel(1)">
                                      <p:cBhvr>
                                        <p:cTn id="48"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1832</TotalTime>
  <Words>202</Words>
  <Application>Microsoft Office PowerPoint</Application>
  <PresentationFormat>Widescreen</PresentationFormat>
  <Paragraphs>17</Paragraphs>
  <Slides>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6</vt:i4>
      </vt:variant>
    </vt:vector>
  </HeadingPairs>
  <TitlesOfParts>
    <vt:vector size="10" baseType="lpstr">
      <vt:lpstr>Arial</vt:lpstr>
      <vt:lpstr>Century Gothic</vt:lpstr>
      <vt:lpstr>Wingdings 3</vt:lpstr>
      <vt:lpstr>Ione</vt:lpstr>
      <vt:lpstr>Gino Bartali</vt:lpstr>
      <vt:lpstr>La vita di Gino Bartali</vt:lpstr>
      <vt:lpstr>Qual è il significato della parola «GIUSTO»?</vt:lpstr>
      <vt:lpstr>Perché viene soprannominato «GIUSTO»?</vt:lpstr>
      <vt:lpstr>Alcune attività in suo onore:</vt:lpstr>
      <vt:lpstr>Realizzato 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Gino Bartali</dc:title>
  <dc:creator>Gaya</dc:creator>
  <cp:lastModifiedBy>Gaya</cp:lastModifiedBy>
  <cp:revision>10</cp:revision>
  <dcterms:created xsi:type="dcterms:W3CDTF">2019-02-16T12:09:43Z</dcterms:created>
  <dcterms:modified xsi:type="dcterms:W3CDTF">2019-02-17T18:48:12Z</dcterms:modified>
</cp:coreProperties>
</file>