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AD7D4"/>
    <a:srgbClr val="E6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6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4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8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3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3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6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7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8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3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2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6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8FE21-3416-4FCA-AA22-3D8268BC8AB2}" type="datetimeFigureOut">
              <a:rPr lang="it-IT" smtClean="0"/>
              <a:t>07/01/2019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1A04-C8E0-4139-BAEC-8192783B93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24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6000" t="1000" r="6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91830-3044-451B-ACE8-24D50A5DA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14413"/>
            <a:ext cx="12401549" cy="1181100"/>
          </a:xfrm>
        </p:spPr>
        <p:txBody>
          <a:bodyPr>
            <a:noAutofit/>
          </a:bodyPr>
          <a:lstStyle/>
          <a:p>
            <a:r>
              <a:rPr lang="it-IT" sz="6200" dirty="0">
                <a:latin typeface="Baskerville Old Face" panose="02020602080505020303" pitchFamily="18" charset="0"/>
              </a:rPr>
              <a:t>L’EDUCAZIONE SCOLASTICA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FE608E-F693-4325-8F82-3702B1B3D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6531" y="6858000"/>
            <a:ext cx="6198938" cy="1381126"/>
          </a:xfrm>
        </p:spPr>
        <p:txBody>
          <a:bodyPr>
            <a:normAutofit/>
          </a:bodyPr>
          <a:lstStyle/>
          <a:p>
            <a:r>
              <a:rPr lang="it-IT" sz="8000" dirty="0">
                <a:solidFill>
                  <a:srgbClr val="FF0000"/>
                </a:solidFill>
                <a:latin typeface="Broadway" panose="04040905080B02020502" pitchFamily="82" charset="0"/>
              </a:rPr>
              <a:t>FASCISTA</a:t>
            </a:r>
            <a:endParaRPr lang="it-IT" sz="4800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03998 0.08311 C 0.04896 0.10093 0.05404 0.12732 0.05404 0.15463 C 0.05404 0.18565 0.04896 0.21042 0.03998 0.22801 L -3.75E-6 0.31181 " pathEditMode="relative" rAng="0" ptsTypes="AAA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03385 -0.14444 C 0.04166 -0.17476 0.04505 -0.21921 0.04323 -0.26273 C 0.04114 -0.31759 0.0345 -0.3581 0.02435 -0.38657 L -0.02097 -0.52129 " pathEditMode="relative" rAng="10560000" ptsTypes="AAAAA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28374F-B413-4052-9C72-2FA65577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3012"/>
          </a:xfrm>
        </p:spPr>
        <p:txBody>
          <a:bodyPr>
            <a:normAutofit/>
          </a:bodyPr>
          <a:lstStyle/>
          <a:p>
            <a:r>
              <a:rPr lang="it-IT" sz="3500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LA NASCITA DEL FASCISMO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23D978-A806-46F0-AA1F-3D3C8DE3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43013"/>
            <a:ext cx="12191999" cy="561498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Mussolini mezzobusto.jpg">
            <a:extLst>
              <a:ext uri="{FF2B5EF4-FFF2-40B4-BE49-F238E27FC236}">
                <a16:creationId xmlns:a16="http://schemas.microsoft.com/office/drawing/2014/main" id="{2E34262D-B54B-4096-9DBD-EF5842AB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7" y="1328321"/>
            <a:ext cx="2290762" cy="33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89FFDF-09DC-4FFA-94E6-B12BB286B08A}"/>
              </a:ext>
            </a:extLst>
          </p:cNvPr>
          <p:cNvSpPr txBox="1"/>
          <p:nvPr/>
        </p:nvSpPr>
        <p:spPr>
          <a:xfrm flipH="1">
            <a:off x="-5" y="1020366"/>
            <a:ext cx="96726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3000" dirty="0">
                <a:latin typeface="Agency FB" panose="020B0503020202020204" pitchFamily="34" charset="0"/>
              </a:rPr>
              <a:t>Nel 1919, un ex capo del Partito socialista, Benito Mussolini, diede vita ad un nuovo movimento politico che sin da subito sconvolse la popolazione italiana: si trattava del Fascismo. Questo movimento divenne un vero e proprio partito solo nel 1921 con il nome di Partito Nazionale Fascista e nel 1923 si unì con il partito nazionalista.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3000" dirty="0">
                <a:latin typeface="Agency FB" panose="020B0503020202020204" pitchFamily="34" charset="0"/>
              </a:rPr>
              <a:t>Le particolarità di questo partito erano di usare sistematicamente la violenza, soprattutto verso i lavoratori che protestavano o si ribellavano al regime, e quella che i suoi componenti agivano in squadre indossando delle divise: camicia nera, fez (berretto con cordicella) e i simboli fascisti.</a:t>
            </a:r>
          </a:p>
        </p:txBody>
      </p:sp>
    </p:spTree>
    <p:extLst>
      <p:ext uri="{BB962C8B-B14F-4D97-AF65-F5344CB8AC3E}">
        <p14:creationId xmlns:p14="http://schemas.microsoft.com/office/powerpoint/2010/main" val="9718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21D1E9-646C-4B1A-9ABA-78279253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372975" cy="1228724"/>
          </a:xfrm>
        </p:spPr>
        <p:txBody>
          <a:bodyPr>
            <a:normAutofit/>
          </a:bodyPr>
          <a:lstStyle/>
          <a:p>
            <a:r>
              <a:rPr lang="it-IT" sz="3500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L’EDUCAZIONE FASCISTA</a:t>
            </a:r>
            <a:endParaRPr lang="it-IT" sz="3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37FD2E-88BB-4360-9472-48390883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28725"/>
            <a:ext cx="12172950" cy="137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000" dirty="0">
                <a:latin typeface="Agency FB" panose="020B0503020202020204" pitchFamily="34" charset="0"/>
              </a:rPr>
              <a:t>Nel 1922 Mussolini affidò a Giovanni Gentile l’incarico di Ministro della Pubblica Istruzione; quest’ultimo, nel 1923, fece approvare una serie di leggi, a favore del sistema scolastico, che diedero vita ad una riforma, la "Riforma Gentile".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903210-87E6-4845-A94C-B52A3B93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4" y="3150734"/>
            <a:ext cx="4086223" cy="255046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F7E5F6-0C23-4507-9B9B-FE2CA9D264CF}"/>
              </a:ext>
            </a:extLst>
          </p:cNvPr>
          <p:cNvSpPr txBox="1"/>
          <p:nvPr/>
        </p:nvSpPr>
        <p:spPr>
          <a:xfrm>
            <a:off x="0" y="2471736"/>
            <a:ext cx="7572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>
                <a:latin typeface="Agency FB" panose="020B0503020202020204" pitchFamily="34" charset="0"/>
              </a:rPr>
              <a:t>Questa riforma stabiliva l’obbligo scolastico dai 6 ai 14 anni implicando il fatto che i bambini avrebbero frequentato per 5 anni una scuola unitaria, la scuola elementare, e negli anni successivi avrebbero dovuto scegliere tra 4 possibili tipologie di scuola.</a:t>
            </a:r>
          </a:p>
          <a:p>
            <a:pPr algn="just"/>
            <a:r>
              <a:rPr lang="it-IT" sz="3000" dirty="0">
                <a:latin typeface="Agency FB" panose="020B0503020202020204" pitchFamily="34" charset="0"/>
              </a:rPr>
              <a:t>Inoltre Gentile proponeva una scuola severa, che permetteva solo a un piccolo numero di giovani (figli di famiglie benestanti o dotati per lo studio) di avere l’accesso ai livelli superiori dell’istruzione.</a:t>
            </a:r>
          </a:p>
        </p:txBody>
      </p:sp>
    </p:spTree>
    <p:extLst>
      <p:ext uri="{BB962C8B-B14F-4D97-AF65-F5344CB8AC3E}">
        <p14:creationId xmlns:p14="http://schemas.microsoft.com/office/powerpoint/2010/main" val="165750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9C666-BC84-44DF-B18A-675D7C99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6"/>
            <a:ext cx="11353800" cy="1128712"/>
          </a:xfrm>
        </p:spPr>
        <p:txBody>
          <a:bodyPr>
            <a:normAutofit/>
          </a:bodyPr>
          <a:lstStyle/>
          <a:p>
            <a:r>
              <a:rPr lang="it-IT" sz="3500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LE 4 SCUOLE</a:t>
            </a:r>
            <a:endParaRPr lang="it-IT" sz="3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8250F5-415F-4C8F-935C-578136866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0136"/>
            <a:ext cx="12192000" cy="5176838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~"/>
            </a:pPr>
            <a:r>
              <a:rPr lang="it-IT" dirty="0">
                <a:latin typeface="Agency FB" panose="020B0503020202020204" pitchFamily="34" charset="0"/>
              </a:rPr>
              <a:t> il ginnasio, quinquennale, che dava l’accesso al liceo classico e scientifico</a:t>
            </a:r>
          </a:p>
          <a:p>
            <a:pPr>
              <a:buFont typeface="Symbol" panose="05050102010706020507" pitchFamily="18" charset="2"/>
              <a:buChar char="~"/>
            </a:pPr>
            <a:r>
              <a:rPr lang="it-IT" dirty="0">
                <a:latin typeface="Agency FB" panose="020B0503020202020204" pitchFamily="34" charset="0"/>
              </a:rPr>
              <a:t> l’istituto tecnico, triennale, seguito da 4 anni di istituto tecnico superiore </a:t>
            </a:r>
          </a:p>
          <a:p>
            <a:pPr>
              <a:buFont typeface="Symbol" panose="05050102010706020507" pitchFamily="18" charset="2"/>
              <a:buChar char="~"/>
            </a:pPr>
            <a:r>
              <a:rPr lang="it-IT" dirty="0">
                <a:latin typeface="Agency FB" panose="020B0503020202020204" pitchFamily="34" charset="0"/>
              </a:rPr>
              <a:t> l’istituto magistrale, di 7 anni, destinato ai futuri maestri </a:t>
            </a:r>
          </a:p>
          <a:p>
            <a:pPr>
              <a:buFont typeface="Symbol" panose="05050102010706020507" pitchFamily="18" charset="2"/>
              <a:buChar char="~"/>
            </a:pPr>
            <a:r>
              <a:rPr lang="it-IT" dirty="0">
                <a:latin typeface="Agency FB" panose="020B0503020202020204" pitchFamily="34" charset="0"/>
              </a:rPr>
              <a:t> la scuola complementare, che una volta terminata non permetteva di iscriversi a nessun’altra scuola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it-IT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gency FB" panose="020B0503020202020204" pitchFamily="34" charset="0"/>
              </a:rPr>
              <a:t>Anche la pagella scolastica diventò uno strumento di propaganda del fascismo e delle</a:t>
            </a:r>
          </a:p>
          <a:p>
            <a:pPr marL="0" indent="0">
              <a:buNone/>
            </a:pPr>
            <a:r>
              <a:rPr lang="it-IT" dirty="0">
                <a:latin typeface="Agency FB" panose="020B0503020202020204" pitchFamily="34" charset="0"/>
              </a:rPr>
              <a:t>varie suole: infatti venivano utilizzati questi documenti per attirare ed influenzare la</a:t>
            </a:r>
          </a:p>
          <a:p>
            <a:pPr marL="0" indent="0">
              <a:buNone/>
            </a:pPr>
            <a:r>
              <a:rPr lang="it-IT" dirty="0">
                <a:latin typeface="Agency FB" panose="020B0503020202020204" pitchFamily="34" charset="0"/>
              </a:rPr>
              <a:t>nuova gioventù. </a:t>
            </a:r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23DA3B19-9FC0-462E-8239-C2D21581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05" y="78033"/>
            <a:ext cx="1878947" cy="2550813"/>
          </a:xfrm>
          <a:prstGeom prst="roundRect">
            <a:avLst>
              <a:gd name="adj" fmla="val 61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B49EDA4-2F4F-4B55-833E-9D144A91B466}"/>
              </a:ext>
            </a:extLst>
          </p:cNvPr>
          <p:cNvSpPr txBox="1">
            <a:spLocks/>
          </p:cNvSpPr>
          <p:nvPr/>
        </p:nvSpPr>
        <p:spPr>
          <a:xfrm>
            <a:off x="0" y="3724274"/>
            <a:ext cx="11353800" cy="1128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LE PAGELLE</a:t>
            </a:r>
            <a:endParaRPr lang="it-IT" sz="3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75E3ED-BE87-4434-B26A-8A2A2C4C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747" y="3429000"/>
            <a:ext cx="2245018" cy="30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5A0C1-77F1-4B13-8AD7-EF047A62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445"/>
            <a:ext cx="11353800" cy="1243012"/>
          </a:xfrm>
        </p:spPr>
        <p:txBody>
          <a:bodyPr>
            <a:normAutofit/>
          </a:bodyPr>
          <a:lstStyle/>
          <a:p>
            <a:r>
              <a:rPr lang="it-IT" sz="3600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LA PROPAGANDA SCOLASTICA</a:t>
            </a:r>
            <a:endParaRPr lang="it-IT" sz="360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66B06E5-E2B2-42E7-89A0-4769DDAC4924}"/>
              </a:ext>
            </a:extLst>
          </p:cNvPr>
          <p:cNvSpPr txBox="1">
            <a:spLocks/>
          </p:cNvSpPr>
          <p:nvPr/>
        </p:nvSpPr>
        <p:spPr>
          <a:xfrm>
            <a:off x="0" y="881064"/>
            <a:ext cx="11353800" cy="723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ACD1F9C-F4D4-4496-BCA2-82378F42A17A}"/>
              </a:ext>
            </a:extLst>
          </p:cNvPr>
          <p:cNvSpPr txBox="1">
            <a:spLocks/>
          </p:cNvSpPr>
          <p:nvPr/>
        </p:nvSpPr>
        <p:spPr>
          <a:xfrm>
            <a:off x="0" y="1243012"/>
            <a:ext cx="12192000" cy="561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000" dirty="0">
              <a:latin typeface="Agency FB" panose="020B0503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4ABF401-1D2C-469E-840E-4EA0A9B37D26}"/>
              </a:ext>
            </a:extLst>
          </p:cNvPr>
          <p:cNvSpPr/>
          <p:nvPr/>
        </p:nvSpPr>
        <p:spPr>
          <a:xfrm>
            <a:off x="0" y="836353"/>
            <a:ext cx="119729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000" dirty="0">
                <a:latin typeface="Agency FB" panose="020B0503020202020204" pitchFamily="34" charset="0"/>
              </a:rPr>
              <a:t>La propaganda fascista era diretta particolarmente ai giovani. Per questo fu istituita nel 1926 l’Opera Nazionale Balilla (ONB) con lo scopo di infondere nei giovani il sentimento della disciplina e dell'educazione militare, renderli consapevoli della loro italianità e del loro ruolo di "fascisti del domani". </a:t>
            </a:r>
          </a:p>
          <a:p>
            <a:pPr algn="just"/>
            <a:r>
              <a:rPr lang="it-IT" sz="3000" dirty="0">
                <a:latin typeface="Agency FB" panose="020B0503020202020204" pitchFamily="34" charset="0"/>
              </a:rPr>
              <a:t>Come detto già prima, una delle più significative propagande fu la pagella; poi vennero influenzati anche i fumetti, che a partire dagli anni ’30 si moltiplicarono con nuove uscite settimanali  avendo un particolare successo nel 1932  con il personaggio di «Lucio l’avanguardista», con il quale ha inizio la vera e propria esaltazione a fumetti del regime.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78A948C-7DEF-429F-87A9-29033593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155808"/>
            <a:ext cx="4657725" cy="24653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05E516-67B9-406F-AABC-8904FB4DAE87}"/>
              </a:ext>
            </a:extLst>
          </p:cNvPr>
          <p:cNvSpPr txBox="1"/>
          <p:nvPr/>
        </p:nvSpPr>
        <p:spPr>
          <a:xfrm>
            <a:off x="0" y="4498182"/>
            <a:ext cx="7200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>
                <a:latin typeface="Agency FB" panose="020B0503020202020204" pitchFamily="34" charset="0"/>
              </a:rPr>
              <a:t>Più avanti il fascismo assume il controllo dell’informazione via radio (giornali-radio e cinegiornali) e nei cinema proiettando prima dei film l’immagine di Mussolini e dei simboli del Fascismo. </a:t>
            </a:r>
          </a:p>
        </p:txBody>
      </p:sp>
    </p:spTree>
    <p:extLst>
      <p:ext uri="{BB962C8B-B14F-4D97-AF65-F5344CB8AC3E}">
        <p14:creationId xmlns:p14="http://schemas.microsoft.com/office/powerpoint/2010/main" val="39167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9DBF0-B945-4DBF-AFE0-93D5C114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0149"/>
          </a:xfrm>
        </p:spPr>
        <p:txBody>
          <a:bodyPr>
            <a:normAutofit/>
          </a:bodyPr>
          <a:lstStyle/>
          <a:p>
            <a:r>
              <a:rPr lang="it-IT" sz="3500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IL RUOLO DELLA DONNA…</a:t>
            </a:r>
            <a:endParaRPr lang="it-IT" sz="3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620A4B-1B31-4ED2-BF4E-C974632E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4388"/>
            <a:ext cx="9179746" cy="5872162"/>
          </a:xfrm>
        </p:spPr>
        <p:txBody>
          <a:bodyPr/>
          <a:lstStyle/>
          <a:p>
            <a:pPr marL="0" indent="0" algn="just">
              <a:buNone/>
            </a:pPr>
            <a:r>
              <a:rPr lang="it-IT" sz="3000" dirty="0">
                <a:latin typeface="Agency FB" panose="020B0503020202020204" pitchFamily="34" charset="0"/>
              </a:rPr>
              <a:t>Per ottenere il consenso e la collaborazione delle donne il regime esaltò il tradizionale ruolo della donna-madre, valorizzando la figura femminile e puntando alla creazione di una donna fascista per l’Italia fascista.</a:t>
            </a:r>
          </a:p>
          <a:p>
            <a:pPr marL="0" indent="0" algn="just">
              <a:buNone/>
            </a:pPr>
            <a:r>
              <a:rPr lang="it-IT" sz="3000" dirty="0">
                <a:latin typeface="Agency FB" panose="020B0503020202020204" pitchFamily="34" charset="0"/>
              </a:rPr>
              <a:t>Le donne non potevano insegnare nei licei materie fondamentali come lettere, latino, greco, storia. Il governo fascista si impegnò a scoraggiare le donne a continuare gli studi, in quanto un'eventuale carriera professionale non si conciliava con la funzione sociale della donna fascista. </a:t>
            </a:r>
          </a:p>
          <a:p>
            <a:pPr marL="0" indent="0" algn="just">
              <a:buNone/>
            </a:pPr>
            <a:r>
              <a:rPr lang="it-IT" sz="3000" dirty="0">
                <a:latin typeface="Agency FB" panose="020B0503020202020204" pitchFamily="34" charset="0"/>
              </a:rPr>
              <a:t>A questo proposito, venne istituita una propaganda che andava contro l’inserimento delle donne nel mondo del lavoro nella quale veniva scritta la seguente frase «la donna deve stare nel vero e unico posto che la natura le ha assegnato: la casa»</a:t>
            </a:r>
          </a:p>
          <a:p>
            <a:pPr marL="0" indent="0">
              <a:buNone/>
            </a:pPr>
            <a:endParaRPr lang="it-IT" dirty="0">
              <a:latin typeface="Agency FB" panose="020B0503020202020204" pitchFamily="34" charset="0"/>
            </a:endParaRPr>
          </a:p>
        </p:txBody>
      </p:sp>
      <p:pic>
        <p:nvPicPr>
          <p:cNvPr id="2050" name="Picture 2" descr="Risultati immagini per la donna fascista">
            <a:extLst>
              <a:ext uri="{FF2B5EF4-FFF2-40B4-BE49-F238E27FC236}">
                <a16:creationId xmlns:a16="http://schemas.microsoft.com/office/drawing/2014/main" id="{4874DF35-69BC-4D30-B46C-34E7537B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67" y="1643063"/>
            <a:ext cx="2609083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84AD43-2327-494C-8C8C-D3BE974D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5849"/>
          </a:xfrm>
        </p:spPr>
        <p:txBody>
          <a:bodyPr>
            <a:normAutofit/>
          </a:bodyPr>
          <a:lstStyle/>
          <a:p>
            <a:r>
              <a:rPr lang="it-IT" sz="3500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RIPERCORRIAMO LE TAPPE DELL’EDUCAZIONE FASCISTA </a:t>
            </a:r>
            <a:endParaRPr lang="it-IT" sz="3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27C212-84C7-46A0-9DA1-8AF02804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5850"/>
            <a:ext cx="11353800" cy="5091113"/>
          </a:xfrm>
        </p:spPr>
        <p:txBody>
          <a:bodyPr/>
          <a:lstStyle/>
          <a:p>
            <a:r>
              <a:rPr lang="it-IT" dirty="0">
                <a:latin typeface="Agency FB" panose="020B0503020202020204" pitchFamily="34" charset="0"/>
              </a:rPr>
              <a:t>Nel 1919 Mussolini da vita al Fascismo </a:t>
            </a:r>
          </a:p>
          <a:p>
            <a:r>
              <a:rPr lang="it-IT" dirty="0">
                <a:latin typeface="Agency FB" panose="020B0503020202020204" pitchFamily="34" charset="0"/>
              </a:rPr>
              <a:t>Nel 1921 gli da il nome di Partito Nazionale Fascista</a:t>
            </a:r>
          </a:p>
          <a:p>
            <a:r>
              <a:rPr lang="it-IT" dirty="0">
                <a:latin typeface="Agency FB" panose="020B0503020202020204" pitchFamily="34" charset="0"/>
              </a:rPr>
              <a:t>Nel 1922 Mussolini cede l’incarico di Ministro della Pubblica Istruzione a Giovanni Gentile</a:t>
            </a:r>
          </a:p>
          <a:p>
            <a:r>
              <a:rPr lang="it-IT" dirty="0">
                <a:latin typeface="Agency FB" panose="020B0503020202020204" pitchFamily="34" charset="0"/>
              </a:rPr>
              <a:t>Nel 1923 quest’ultime crea e mette in atto la "Riforma Gentile".</a:t>
            </a:r>
          </a:p>
          <a:p>
            <a:r>
              <a:rPr lang="it-IT" dirty="0">
                <a:latin typeface="Agency FB" panose="020B0503020202020204" pitchFamily="34" charset="0"/>
              </a:rPr>
              <a:t>Nel 1923 il partito nazionale fascista si unisce con il partito nazionalista.</a:t>
            </a:r>
          </a:p>
          <a:p>
            <a:r>
              <a:rPr lang="it-IT" dirty="0">
                <a:latin typeface="Agency FB" panose="020B0503020202020204" pitchFamily="34" charset="0"/>
              </a:rPr>
              <a:t>Nel 1926 fu istituita l’Opera Nazionale Balilla  con lo scopo di infondere nei giovani l'educazione militare </a:t>
            </a:r>
          </a:p>
          <a:p>
            <a:r>
              <a:rPr lang="it-IT" dirty="0">
                <a:latin typeface="Agency FB" panose="020B0503020202020204" pitchFamily="34" charset="0"/>
              </a:rPr>
              <a:t>Nel 1930 il fascismo influenza i fumetti e le pagelle scolastiche 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B31AF9A-69DE-4BB7-BC9E-77B3242B1D60}"/>
              </a:ext>
            </a:extLst>
          </p:cNvPr>
          <p:cNvSpPr txBox="1">
            <a:spLocks/>
          </p:cNvSpPr>
          <p:nvPr/>
        </p:nvSpPr>
        <p:spPr>
          <a:xfrm>
            <a:off x="8872538" y="5915025"/>
            <a:ext cx="2847974" cy="54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>
                <a:solidFill>
                  <a:srgbClr val="FF3399"/>
                </a:solidFill>
                <a:latin typeface="Harlow Solid Italic" panose="04030604020F02020D02" pitchFamily="82" charset="0"/>
              </a:rPr>
              <a:t>MariaritaBarbarino</a:t>
            </a:r>
            <a:endParaRPr lang="it-IT" sz="2400" dirty="0">
              <a:solidFill>
                <a:srgbClr val="FF3399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702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Agency FB</vt:lpstr>
      <vt:lpstr>Arial</vt:lpstr>
      <vt:lpstr>Baskerville Old Face</vt:lpstr>
      <vt:lpstr>Britannic Bold</vt:lpstr>
      <vt:lpstr>Broadway</vt:lpstr>
      <vt:lpstr>Calibri</vt:lpstr>
      <vt:lpstr>Calibri Light</vt:lpstr>
      <vt:lpstr>Harlow Solid Italic</vt:lpstr>
      <vt:lpstr>Symbol</vt:lpstr>
      <vt:lpstr>Office Theme</vt:lpstr>
      <vt:lpstr>L’EDUCAZIONE SCOLASTICA </vt:lpstr>
      <vt:lpstr>LA NASCITA DEL FASCISMO</vt:lpstr>
      <vt:lpstr>L’EDUCAZIONE FASCISTA</vt:lpstr>
      <vt:lpstr>LE 4 SCUOLE</vt:lpstr>
      <vt:lpstr>LA PROPAGANDA SCOLASTICA</vt:lpstr>
      <vt:lpstr>IL RUOLO DELLA DONNA…</vt:lpstr>
      <vt:lpstr>RIPERCORRIAMO LE TAPPE DELL’EDUCAZIONE FASCISTA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L’EDUCAZIONE SCOLASTICA</dc:title>
  <dc:creator>Mariarita</dc:creator>
  <cp:lastModifiedBy>Mariarita</cp:lastModifiedBy>
  <cp:revision>50</cp:revision>
  <dcterms:created xsi:type="dcterms:W3CDTF">2019-01-04T19:54:17Z</dcterms:created>
  <dcterms:modified xsi:type="dcterms:W3CDTF">2019-01-07T10:31:01Z</dcterms:modified>
</cp:coreProperties>
</file>