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3" d="100"/>
          <a:sy n="73" d="100"/>
        </p:scale>
        <p:origin x="2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6/20/2019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6/20/2019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6/20/2019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6/20/2019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6/20/2019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6/20/2019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6/20/2019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6/20/2019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6/20/2019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6/20/2019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6/20/2019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6/20/2019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21203-A3FB-4423-9B4A-7E3AC7AAB653}"/>
              </a:ext>
            </a:extLst>
          </p:cNvPr>
          <p:cNvSpPr>
            <a:spLocks noGrp="1"/>
          </p:cNvSpPr>
          <p:nvPr>
            <p:ph type="ctrTitle"/>
          </p:nvPr>
        </p:nvSpPr>
        <p:spPr>
          <a:xfrm rot="21110297">
            <a:off x="1448658" y="805635"/>
            <a:ext cx="7475767" cy="1769771"/>
          </a:xfrm>
        </p:spPr>
        <p:txBody>
          <a:bodyPr/>
          <a:lstStyle/>
          <a:p>
            <a:r>
              <a:rPr lang="it-IT" b="1" dirty="0">
                <a:latin typeface="Castellar" panose="020A0402060406010301" pitchFamily="18" charset="0"/>
              </a:rPr>
              <a:t>I partigiani </a:t>
            </a:r>
          </a:p>
        </p:txBody>
      </p:sp>
      <p:sp>
        <p:nvSpPr>
          <p:cNvPr id="3" name="Sottotitolo 2">
            <a:extLst>
              <a:ext uri="{FF2B5EF4-FFF2-40B4-BE49-F238E27FC236}">
                <a16:creationId xmlns:a16="http://schemas.microsoft.com/office/drawing/2014/main" id="{A1058CDD-7C0E-478C-B3DB-0DE683DCEBCC}"/>
              </a:ext>
            </a:extLst>
          </p:cNvPr>
          <p:cNvSpPr>
            <a:spLocks noGrp="1"/>
          </p:cNvSpPr>
          <p:nvPr>
            <p:ph type="subTitle" idx="1"/>
          </p:nvPr>
        </p:nvSpPr>
        <p:spPr>
          <a:xfrm rot="21090953">
            <a:off x="1929558" y="2853958"/>
            <a:ext cx="4541571" cy="1150083"/>
          </a:xfrm>
        </p:spPr>
        <p:txBody>
          <a:bodyPr>
            <a:normAutofit/>
          </a:bodyPr>
          <a:lstStyle/>
          <a:p>
            <a:r>
              <a:rPr lang="it-IT" sz="2400" dirty="0"/>
              <a:t>Gli EROI della guerra </a:t>
            </a:r>
          </a:p>
        </p:txBody>
      </p:sp>
      <p:pic>
        <p:nvPicPr>
          <p:cNvPr id="5" name="Bella Ciao (CANZONE ORIGINALE _ TESTO) ( 256kbps cbr )">
            <a:hlinkClick r:id="" action="ppaction://media"/>
            <a:extLst>
              <a:ext uri="{FF2B5EF4-FFF2-40B4-BE49-F238E27FC236}">
                <a16:creationId xmlns:a16="http://schemas.microsoft.com/office/drawing/2014/main" id="{6FF53ADA-70C4-4C18-BDCE-B82AC1A4C3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344" y="592768"/>
            <a:ext cx="233232" cy="233232"/>
          </a:xfrm>
          <a:prstGeom prst="rect">
            <a:avLst/>
          </a:prstGeom>
        </p:spPr>
      </p:pic>
      <p:sp>
        <p:nvSpPr>
          <p:cNvPr id="4" name="CasellaDiTesto 3">
            <a:extLst>
              <a:ext uri="{FF2B5EF4-FFF2-40B4-BE49-F238E27FC236}">
                <a16:creationId xmlns:a16="http://schemas.microsoft.com/office/drawing/2014/main" id="{48F45BDC-86E0-44EB-A82B-26AA2E3D691C}"/>
              </a:ext>
            </a:extLst>
          </p:cNvPr>
          <p:cNvSpPr txBox="1"/>
          <p:nvPr/>
        </p:nvSpPr>
        <p:spPr>
          <a:xfrm>
            <a:off x="7515497" y="4815840"/>
            <a:ext cx="4946469" cy="1323439"/>
          </a:xfrm>
          <a:prstGeom prst="rect">
            <a:avLst/>
          </a:prstGeom>
          <a:noFill/>
        </p:spPr>
        <p:txBody>
          <a:bodyPr wrap="square" rtlCol="0">
            <a:spAutoFit/>
          </a:bodyPr>
          <a:lstStyle/>
          <a:p>
            <a:r>
              <a:rPr lang="it-IT" sz="4000" dirty="0" err="1">
                <a:solidFill>
                  <a:schemeClr val="accent1"/>
                </a:solidFill>
                <a:latin typeface="+mj-lt"/>
              </a:rPr>
              <a:t>Giosué</a:t>
            </a:r>
            <a:r>
              <a:rPr lang="it-IT" sz="4000" dirty="0">
                <a:solidFill>
                  <a:schemeClr val="accent1"/>
                </a:solidFill>
                <a:latin typeface="+mj-lt"/>
              </a:rPr>
              <a:t> </a:t>
            </a:r>
            <a:r>
              <a:rPr lang="it-IT" sz="4000" dirty="0" err="1">
                <a:solidFill>
                  <a:schemeClr val="accent1"/>
                </a:solidFill>
                <a:latin typeface="+mj-lt"/>
              </a:rPr>
              <a:t>Foti</a:t>
            </a:r>
            <a:r>
              <a:rPr lang="it-IT" sz="4000" dirty="0">
                <a:solidFill>
                  <a:schemeClr val="accent1"/>
                </a:solidFill>
                <a:latin typeface="+mj-lt"/>
              </a:rPr>
              <a:t> </a:t>
            </a:r>
          </a:p>
          <a:p>
            <a:r>
              <a:rPr lang="it-IT" sz="4000" dirty="0">
                <a:solidFill>
                  <a:schemeClr val="accent1"/>
                </a:solidFill>
                <a:latin typeface="+mj-lt"/>
              </a:rPr>
              <a:t>3° A 2018/2019</a:t>
            </a:r>
          </a:p>
        </p:txBody>
      </p:sp>
    </p:spTree>
    <p:extLst>
      <p:ext uri="{BB962C8B-B14F-4D97-AF65-F5344CB8AC3E}">
        <p14:creationId xmlns:p14="http://schemas.microsoft.com/office/powerpoint/2010/main" val="67213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5152"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25" name="Rectangle 24">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Oval 25">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a:extLst>
              <a:ext uri="{FF2B5EF4-FFF2-40B4-BE49-F238E27FC236}">
                <a16:creationId xmlns:a16="http://schemas.microsoft.com/office/drawing/2014/main" id="{70F9F935-F574-4481-9ABB-CE0C789FD466}"/>
              </a:ext>
            </a:extLst>
          </p:cNvPr>
          <p:cNvSpPr>
            <a:spLocks noGrp="1"/>
          </p:cNvSpPr>
          <p:nvPr>
            <p:ph type="title"/>
          </p:nvPr>
        </p:nvSpPr>
        <p:spPr>
          <a:xfrm>
            <a:off x="616343" y="704051"/>
            <a:ext cx="3977481" cy="1203322"/>
          </a:xfrm>
        </p:spPr>
        <p:txBody>
          <a:bodyPr vert="horz" lIns="91440" tIns="45720" rIns="91440" bIns="45720" rtlCol="0" anchor="ctr">
            <a:normAutofit/>
          </a:bodyPr>
          <a:lstStyle/>
          <a:p>
            <a:pPr>
              <a:lnSpc>
                <a:spcPct val="90000"/>
              </a:lnSpc>
            </a:pPr>
            <a:r>
              <a:rPr lang="en-US" b="1" dirty="0"/>
              <a:t>Chi erano e cosa erano </a:t>
            </a:r>
          </a:p>
        </p:txBody>
      </p:sp>
      <p:sp>
        <p:nvSpPr>
          <p:cNvPr id="4" name="Segnaposto testo 3">
            <a:extLst>
              <a:ext uri="{FF2B5EF4-FFF2-40B4-BE49-F238E27FC236}">
                <a16:creationId xmlns:a16="http://schemas.microsoft.com/office/drawing/2014/main" id="{DDC36DD3-FD82-4BB2-A3EB-E56CB29CE4DE}"/>
              </a:ext>
            </a:extLst>
          </p:cNvPr>
          <p:cNvSpPr>
            <a:spLocks noGrp="1"/>
          </p:cNvSpPr>
          <p:nvPr>
            <p:ph type="body" sz="half" idx="2"/>
          </p:nvPr>
        </p:nvSpPr>
        <p:spPr>
          <a:xfrm>
            <a:off x="978568" y="1993900"/>
            <a:ext cx="3310113" cy="4025900"/>
          </a:xfrm>
        </p:spPr>
        <p:txBody>
          <a:bodyPr vert="horz" lIns="91440" tIns="45720" rIns="91440" bIns="45720" rtlCol="0">
            <a:normAutofit lnSpcReduction="10000"/>
          </a:bodyPr>
          <a:lstStyle/>
          <a:p>
            <a:pPr algn="just">
              <a:buFont typeface="Wingdings 3" charset="2"/>
              <a:buChar char=""/>
            </a:pPr>
            <a:r>
              <a:rPr lang="en-US" sz="1600" dirty="0">
                <a:solidFill>
                  <a:schemeClr val="bg1"/>
                </a:solidFill>
              </a:rPr>
              <a:t>Un partigiano è un combattente armato che non appartiene ad un esercito regolare ma ad un movimento di resistenza e che solitamente si organizza in bande o gruppi, per fronteggiare uno o più eserciti. Queste bande, spesso, erano formate anche da ragazzi giovani, tra l’età di 14/15 anni, o anche di meno.</a:t>
            </a:r>
          </a:p>
          <a:p>
            <a:pPr algn="just">
              <a:buFont typeface="Wingdings 3" charset="2"/>
              <a:buChar char=""/>
            </a:pPr>
            <a:r>
              <a:rPr lang="en-US" sz="1600" dirty="0">
                <a:solidFill>
                  <a:schemeClr val="bg1"/>
                </a:solidFill>
              </a:rPr>
              <a:t>I partigiani, la maggior parte delle volte, erano degli agricoltori, pescatori... insomma gente che proveniva da villaggi o piccole cittadelle. </a:t>
            </a:r>
          </a:p>
        </p:txBody>
      </p:sp>
      <p:pic>
        <p:nvPicPr>
          <p:cNvPr id="6" name="Segnaposto immagine 5" descr="Immagine che contiene edificio, esterni, fotografia, vecchio&#10;&#10;Descrizione generata automaticamente">
            <a:extLst>
              <a:ext uri="{FF2B5EF4-FFF2-40B4-BE49-F238E27FC236}">
                <a16:creationId xmlns:a16="http://schemas.microsoft.com/office/drawing/2014/main" id="{058AA013-7DF8-4D7C-9CBB-A01DA062EA76}"/>
              </a:ext>
            </a:extLst>
          </p:cNvPr>
          <p:cNvPicPr>
            <a:picLocks noGrp="1" noChangeAspect="1"/>
          </p:cNvPicPr>
          <p:nvPr>
            <p:ph type="pic" idx="1"/>
          </p:nvPr>
        </p:nvPicPr>
        <p:blipFill rotWithShape="1">
          <a:blip r:embed="rId3"/>
          <a:srcRect r="8703" b="2"/>
          <a:stretch/>
        </p:blipFill>
        <p:spPr>
          <a:xfrm>
            <a:off x="5194607" y="803751"/>
            <a:ext cx="6391533" cy="5250498"/>
          </a:xfrm>
          <a:prstGeom prst="rect">
            <a:avLst/>
          </a:prstGeom>
        </p:spPr>
      </p:pic>
      <p:sp>
        <p:nvSpPr>
          <p:cNvPr id="36" name="Rectangle 35">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0839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E70870EA-71A3-41E0-9734-0F81DDE3A5E2}"/>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sz="4000" b="1" dirty="0"/>
              <a:t>Come </a:t>
            </a:r>
            <a:r>
              <a:rPr lang="it-IT" sz="4000" b="1" dirty="0"/>
              <a:t>agivano</a:t>
            </a:r>
          </a:p>
        </p:txBody>
      </p:sp>
      <p:sp>
        <p:nvSpPr>
          <p:cNvPr id="3" name="Segnaposto contenuto 2">
            <a:extLst>
              <a:ext uri="{FF2B5EF4-FFF2-40B4-BE49-F238E27FC236}">
                <a16:creationId xmlns:a16="http://schemas.microsoft.com/office/drawing/2014/main" id="{94BC1DED-2E58-4A77-A068-B7FD9F7F55B8}"/>
              </a:ext>
            </a:extLst>
          </p:cNvPr>
          <p:cNvSpPr>
            <a:spLocks noGrp="1"/>
          </p:cNvSpPr>
          <p:nvPr>
            <p:ph sz="half" idx="1"/>
          </p:nvPr>
        </p:nvSpPr>
        <p:spPr>
          <a:xfrm>
            <a:off x="232449" y="2379957"/>
            <a:ext cx="7088079" cy="4057107"/>
          </a:xfrm>
        </p:spPr>
        <p:txBody>
          <a:bodyPr vert="horz" lIns="91440" tIns="45720" rIns="91440" bIns="45720" rtlCol="0" anchor="ctr">
            <a:normAutofit/>
          </a:bodyPr>
          <a:lstStyle/>
          <a:p>
            <a:pPr algn="just"/>
            <a:r>
              <a:rPr lang="en-US" dirty="0"/>
              <a:t>I partigiani, spesso, andavano in </a:t>
            </a:r>
            <a:r>
              <a:rPr lang="it-IT" dirty="0"/>
              <a:t>vecchi</a:t>
            </a:r>
            <a:r>
              <a:rPr lang="en-US" dirty="0"/>
              <a:t> campi di battaglia per rubare delle armi, per saccheggiare i nemici o per prendere le parti integre di mezzi corazzati, macchine, artiglierie e cose varie.</a:t>
            </a:r>
          </a:p>
          <a:p>
            <a:pPr algn="just"/>
            <a:r>
              <a:rPr lang="en-US" dirty="0"/>
              <a:t>Solitamente, quest’ultimi, si riunivano all’interno di boschi e campagne, in modo da non farsi localizzare. </a:t>
            </a:r>
          </a:p>
          <a:p>
            <a:pPr algn="just"/>
            <a:r>
              <a:rPr lang="en-US" dirty="0"/>
              <a:t>Quando decidevano di attaccare un nemico, lo facevano di soppiatto, organizzando delle vero e proprie imboscate, che nella maggior parte delle volte avevano successo.</a:t>
            </a:r>
          </a:p>
        </p:txBody>
      </p:sp>
      <p:pic>
        <p:nvPicPr>
          <p:cNvPr id="8" name="Segnaposto contenuto 7" descr="Immagine che contiene esterni, albero, antropode, animale&#10;&#10;Descrizione generata automaticamente">
            <a:extLst>
              <a:ext uri="{FF2B5EF4-FFF2-40B4-BE49-F238E27FC236}">
                <a16:creationId xmlns:a16="http://schemas.microsoft.com/office/drawing/2014/main" id="{8D40341C-292A-4584-A40D-E0A4982BE711}"/>
              </a:ext>
            </a:extLst>
          </p:cNvPr>
          <p:cNvPicPr>
            <a:picLocks noGrp="1" noChangeAspect="1"/>
          </p:cNvPicPr>
          <p:nvPr>
            <p:ph sz="half" idx="2"/>
          </p:nvPr>
        </p:nvPicPr>
        <p:blipFill rotWithShape="1">
          <a:blip r:embed="rId3"/>
          <a:srcRect t="6422" r="3" b="19392"/>
          <a:stretch/>
        </p:blipFill>
        <p:spPr>
          <a:xfrm>
            <a:off x="7695891" y="2379957"/>
            <a:ext cx="4107884" cy="409069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888872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9511D5-79D8-4286-B8D1-258A26A6DF81}"/>
              </a:ext>
            </a:extLst>
          </p:cNvPr>
          <p:cNvSpPr>
            <a:spLocks noGrp="1"/>
          </p:cNvSpPr>
          <p:nvPr>
            <p:ph type="title"/>
          </p:nvPr>
        </p:nvSpPr>
        <p:spPr>
          <a:xfrm>
            <a:off x="1154952" y="468449"/>
            <a:ext cx="8761413" cy="1291995"/>
          </a:xfrm>
        </p:spPr>
        <p:txBody>
          <a:bodyPr/>
          <a:lstStyle/>
          <a:p>
            <a:r>
              <a:rPr lang="it-IT" b="1" dirty="0"/>
              <a:t>Il loro equipaggiamento</a:t>
            </a:r>
            <a:br>
              <a:rPr lang="it-IT" b="1" dirty="0"/>
            </a:br>
            <a:r>
              <a:rPr lang="it-IT" sz="1600" dirty="0">
                <a:solidFill>
                  <a:schemeClr val="bg1"/>
                </a:solidFill>
              </a:rPr>
              <a:t>I partigiani, non essendo un vero e proprio esercito, avevano un equipaggiamento molto scarso. Ad esempio: </a:t>
            </a:r>
            <a:endParaRPr lang="it-IT" b="1" dirty="0"/>
          </a:p>
        </p:txBody>
      </p:sp>
      <p:sp>
        <p:nvSpPr>
          <p:cNvPr id="3" name="Segnaposto testo 2">
            <a:extLst>
              <a:ext uri="{FF2B5EF4-FFF2-40B4-BE49-F238E27FC236}">
                <a16:creationId xmlns:a16="http://schemas.microsoft.com/office/drawing/2014/main" id="{EE267E1B-6876-4E11-B432-F2E9AA501F1A}"/>
              </a:ext>
            </a:extLst>
          </p:cNvPr>
          <p:cNvSpPr>
            <a:spLocks noGrp="1"/>
          </p:cNvSpPr>
          <p:nvPr>
            <p:ph type="body" idx="1"/>
          </p:nvPr>
        </p:nvSpPr>
        <p:spPr>
          <a:xfrm>
            <a:off x="987006" y="2661841"/>
            <a:ext cx="3050439" cy="576262"/>
          </a:xfrm>
        </p:spPr>
        <p:txBody>
          <a:bodyPr/>
          <a:lstStyle/>
          <a:p>
            <a:pPr algn="ctr"/>
            <a:r>
              <a:rPr lang="it-IT" dirty="0"/>
              <a:t>Armi</a:t>
            </a:r>
          </a:p>
        </p:txBody>
      </p:sp>
      <p:sp>
        <p:nvSpPr>
          <p:cNvPr id="5" name="Segnaposto testo 4">
            <a:extLst>
              <a:ext uri="{FF2B5EF4-FFF2-40B4-BE49-F238E27FC236}">
                <a16:creationId xmlns:a16="http://schemas.microsoft.com/office/drawing/2014/main" id="{922BFE16-B9A5-42B3-B5C8-7235D6E77858}"/>
              </a:ext>
            </a:extLst>
          </p:cNvPr>
          <p:cNvSpPr>
            <a:spLocks noGrp="1"/>
          </p:cNvSpPr>
          <p:nvPr>
            <p:ph type="body" sz="half" idx="18"/>
          </p:nvPr>
        </p:nvSpPr>
        <p:spPr>
          <a:xfrm>
            <a:off x="987008" y="3221551"/>
            <a:ext cx="3050437" cy="917949"/>
          </a:xfrm>
        </p:spPr>
        <p:txBody>
          <a:bodyPr/>
          <a:lstStyle/>
          <a:p>
            <a:pPr algn="just"/>
            <a:r>
              <a:rPr lang="it-IT" dirty="0"/>
              <a:t> La maggior parte delle volte, venivano ricavate saccheggiando dei soldati</a:t>
            </a:r>
          </a:p>
        </p:txBody>
      </p:sp>
      <p:sp>
        <p:nvSpPr>
          <p:cNvPr id="6" name="Segnaposto testo 5">
            <a:extLst>
              <a:ext uri="{FF2B5EF4-FFF2-40B4-BE49-F238E27FC236}">
                <a16:creationId xmlns:a16="http://schemas.microsoft.com/office/drawing/2014/main" id="{B3619941-4DCF-480D-B4D8-655D70FB204A}"/>
              </a:ext>
            </a:extLst>
          </p:cNvPr>
          <p:cNvSpPr>
            <a:spLocks noGrp="1"/>
          </p:cNvSpPr>
          <p:nvPr>
            <p:ph type="body" sz="quarter" idx="3"/>
          </p:nvPr>
        </p:nvSpPr>
        <p:spPr>
          <a:xfrm>
            <a:off x="4650436" y="2627508"/>
            <a:ext cx="3050438" cy="651156"/>
          </a:xfrm>
        </p:spPr>
        <p:txBody>
          <a:bodyPr/>
          <a:lstStyle/>
          <a:p>
            <a:pPr algn="ctr"/>
            <a:r>
              <a:rPr lang="it-IT" dirty="0"/>
              <a:t>Mezzi per orientarsi</a:t>
            </a:r>
          </a:p>
        </p:txBody>
      </p:sp>
      <p:sp>
        <p:nvSpPr>
          <p:cNvPr id="8" name="Segnaposto testo 7">
            <a:extLst>
              <a:ext uri="{FF2B5EF4-FFF2-40B4-BE49-F238E27FC236}">
                <a16:creationId xmlns:a16="http://schemas.microsoft.com/office/drawing/2014/main" id="{20D7A844-63DE-4FBA-AD90-F2D58B72D282}"/>
              </a:ext>
            </a:extLst>
          </p:cNvPr>
          <p:cNvSpPr>
            <a:spLocks noGrp="1"/>
          </p:cNvSpPr>
          <p:nvPr>
            <p:ph type="body" sz="half" idx="19"/>
          </p:nvPr>
        </p:nvSpPr>
        <p:spPr>
          <a:xfrm>
            <a:off x="4650436" y="3302672"/>
            <a:ext cx="2691241" cy="843056"/>
          </a:xfrm>
        </p:spPr>
        <p:txBody>
          <a:bodyPr>
            <a:normAutofit fontScale="92500" lnSpcReduction="10000"/>
          </a:bodyPr>
          <a:lstStyle/>
          <a:p>
            <a:pPr algn="just"/>
            <a:r>
              <a:rPr lang="it-IT" dirty="0"/>
              <a:t>Principalmente mappe e bussole che anch’essi erano molto scarsi, spesso rovinati e mal funzionanti. </a:t>
            </a:r>
          </a:p>
        </p:txBody>
      </p:sp>
      <p:sp>
        <p:nvSpPr>
          <p:cNvPr id="9" name="Segnaposto testo 8">
            <a:extLst>
              <a:ext uri="{FF2B5EF4-FFF2-40B4-BE49-F238E27FC236}">
                <a16:creationId xmlns:a16="http://schemas.microsoft.com/office/drawing/2014/main" id="{61A6CBA7-4034-4CB2-927A-9E6FEE11D0C4}"/>
              </a:ext>
            </a:extLst>
          </p:cNvPr>
          <p:cNvSpPr>
            <a:spLocks noGrp="1"/>
          </p:cNvSpPr>
          <p:nvPr>
            <p:ph type="body" sz="quarter" idx="13"/>
          </p:nvPr>
        </p:nvSpPr>
        <p:spPr>
          <a:xfrm>
            <a:off x="8183851" y="2627510"/>
            <a:ext cx="3050438" cy="651154"/>
          </a:xfrm>
        </p:spPr>
        <p:txBody>
          <a:bodyPr/>
          <a:lstStyle/>
          <a:p>
            <a:pPr algn="ctr"/>
            <a:r>
              <a:rPr lang="it-IT" dirty="0"/>
              <a:t>Bende</a:t>
            </a:r>
          </a:p>
        </p:txBody>
      </p:sp>
      <p:sp>
        <p:nvSpPr>
          <p:cNvPr id="11" name="Segnaposto testo 10">
            <a:extLst>
              <a:ext uri="{FF2B5EF4-FFF2-40B4-BE49-F238E27FC236}">
                <a16:creationId xmlns:a16="http://schemas.microsoft.com/office/drawing/2014/main" id="{FECFB325-BDDF-4F99-AAF0-20AEB82131C7}"/>
              </a:ext>
            </a:extLst>
          </p:cNvPr>
          <p:cNvSpPr>
            <a:spLocks noGrp="1"/>
          </p:cNvSpPr>
          <p:nvPr>
            <p:ph type="body" sz="half" idx="20"/>
          </p:nvPr>
        </p:nvSpPr>
        <p:spPr>
          <a:xfrm>
            <a:off x="8183851" y="3460670"/>
            <a:ext cx="3050437" cy="843054"/>
          </a:xfrm>
        </p:spPr>
        <p:txBody>
          <a:bodyPr/>
          <a:lstStyle/>
          <a:p>
            <a:pPr algn="just"/>
            <a:r>
              <a:rPr lang="it-IT" dirty="0"/>
              <a:t>Quasi ogni partigiano aveva delle bende, spesso sporche e rovinate. </a:t>
            </a:r>
          </a:p>
        </p:txBody>
      </p:sp>
      <p:pic>
        <p:nvPicPr>
          <p:cNvPr id="13" name="Immagine 12" descr="Immagine che contiene pistola, arma, interni, parete&#10;&#10;Descrizione generata automaticamente">
            <a:extLst>
              <a:ext uri="{FF2B5EF4-FFF2-40B4-BE49-F238E27FC236}">
                <a16:creationId xmlns:a16="http://schemas.microsoft.com/office/drawing/2014/main" id="{6B580805-92C7-438B-B776-A4164EA7B381}"/>
              </a:ext>
            </a:extLst>
          </p:cNvPr>
          <p:cNvPicPr>
            <a:picLocks noChangeAspect="1"/>
          </p:cNvPicPr>
          <p:nvPr/>
        </p:nvPicPr>
        <p:blipFill>
          <a:blip r:embed="rId2"/>
          <a:stretch>
            <a:fillRect/>
          </a:stretch>
        </p:blipFill>
        <p:spPr>
          <a:xfrm>
            <a:off x="592013" y="4169736"/>
            <a:ext cx="3445432" cy="984409"/>
          </a:xfrm>
          <a:prstGeom prst="rect">
            <a:avLst/>
          </a:prstGeom>
        </p:spPr>
      </p:pic>
      <p:pic>
        <p:nvPicPr>
          <p:cNvPr id="15" name="Immagine 14" descr="Immagine che contiene arma, pistola, edificio, pavimento&#10;&#10;Descrizione generata automaticamente">
            <a:extLst>
              <a:ext uri="{FF2B5EF4-FFF2-40B4-BE49-F238E27FC236}">
                <a16:creationId xmlns:a16="http://schemas.microsoft.com/office/drawing/2014/main" id="{D3202E58-849D-42D4-9398-4972E2FA825A}"/>
              </a:ext>
            </a:extLst>
          </p:cNvPr>
          <p:cNvPicPr>
            <a:picLocks noChangeAspect="1"/>
          </p:cNvPicPr>
          <p:nvPr/>
        </p:nvPicPr>
        <p:blipFill>
          <a:blip r:embed="rId3"/>
          <a:stretch>
            <a:fillRect/>
          </a:stretch>
        </p:blipFill>
        <p:spPr>
          <a:xfrm>
            <a:off x="592013" y="5240810"/>
            <a:ext cx="3445432" cy="1331029"/>
          </a:xfrm>
          <a:prstGeom prst="rect">
            <a:avLst/>
          </a:prstGeom>
        </p:spPr>
      </p:pic>
      <p:pic>
        <p:nvPicPr>
          <p:cNvPr id="21" name="Immagine 20">
            <a:extLst>
              <a:ext uri="{FF2B5EF4-FFF2-40B4-BE49-F238E27FC236}">
                <a16:creationId xmlns:a16="http://schemas.microsoft.com/office/drawing/2014/main" id="{4414CCA6-258C-45AE-89B9-E2FCE6D32B84}"/>
              </a:ext>
            </a:extLst>
          </p:cNvPr>
          <p:cNvPicPr>
            <a:picLocks noChangeAspect="1"/>
          </p:cNvPicPr>
          <p:nvPr/>
        </p:nvPicPr>
        <p:blipFill>
          <a:blip r:embed="rId4"/>
          <a:stretch>
            <a:fillRect/>
          </a:stretch>
        </p:blipFill>
        <p:spPr>
          <a:xfrm>
            <a:off x="4518606" y="4169736"/>
            <a:ext cx="3182268" cy="2337743"/>
          </a:xfrm>
          <a:prstGeom prst="rect">
            <a:avLst/>
          </a:prstGeom>
        </p:spPr>
      </p:pic>
      <p:pic>
        <p:nvPicPr>
          <p:cNvPr id="23" name="Immagine 22" descr="Immagine che contiene bendaggio, accessorio&#10;&#10;Descrizione generata automaticamente">
            <a:extLst>
              <a:ext uri="{FF2B5EF4-FFF2-40B4-BE49-F238E27FC236}">
                <a16:creationId xmlns:a16="http://schemas.microsoft.com/office/drawing/2014/main" id="{F8F779AE-7020-4F4C-9F74-F1380801A653}"/>
              </a:ext>
            </a:extLst>
          </p:cNvPr>
          <p:cNvPicPr>
            <a:picLocks noChangeAspect="1"/>
          </p:cNvPicPr>
          <p:nvPr/>
        </p:nvPicPr>
        <p:blipFill>
          <a:blip r:embed="rId5"/>
          <a:stretch>
            <a:fillRect/>
          </a:stretch>
        </p:blipFill>
        <p:spPr>
          <a:xfrm>
            <a:off x="8543048" y="4092069"/>
            <a:ext cx="2297482" cy="2297482"/>
          </a:xfrm>
          <a:prstGeom prst="rect">
            <a:avLst/>
          </a:prstGeom>
        </p:spPr>
      </p:pic>
    </p:spTree>
    <p:extLst>
      <p:ext uri="{BB962C8B-B14F-4D97-AF65-F5344CB8AC3E}">
        <p14:creationId xmlns:p14="http://schemas.microsoft.com/office/powerpoint/2010/main" val="363559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25" name="Rectangle 24">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a:extLst>
              <a:ext uri="{FF2B5EF4-FFF2-40B4-BE49-F238E27FC236}">
                <a16:creationId xmlns:a16="http://schemas.microsoft.com/office/drawing/2014/main" id="{CA02F21D-4621-48ED-80FB-7C6E818FBC7F}"/>
              </a:ext>
            </a:extLst>
          </p:cNvPr>
          <p:cNvSpPr>
            <a:spLocks noGrp="1"/>
          </p:cNvSpPr>
          <p:nvPr>
            <p:ph type="title"/>
          </p:nvPr>
        </p:nvSpPr>
        <p:spPr>
          <a:xfrm>
            <a:off x="605860" y="803751"/>
            <a:ext cx="3682821" cy="1190149"/>
          </a:xfrm>
        </p:spPr>
        <p:txBody>
          <a:bodyPr vert="horz" lIns="91440" tIns="45720" rIns="91440" bIns="45720" rtlCol="0" anchor="ctr">
            <a:normAutofit/>
          </a:bodyPr>
          <a:lstStyle/>
          <a:p>
            <a:pPr>
              <a:lnSpc>
                <a:spcPct val="90000"/>
              </a:lnSpc>
            </a:pPr>
            <a:r>
              <a:rPr lang="en-US" sz="3300" b="1" dirty="0"/>
              <a:t>Come vivevano</a:t>
            </a:r>
          </a:p>
        </p:txBody>
      </p:sp>
      <p:sp>
        <p:nvSpPr>
          <p:cNvPr id="4" name="Segnaposto testo 3">
            <a:extLst>
              <a:ext uri="{FF2B5EF4-FFF2-40B4-BE49-F238E27FC236}">
                <a16:creationId xmlns:a16="http://schemas.microsoft.com/office/drawing/2014/main" id="{2E118290-8B82-4D2B-890B-D4AFDBBA8BF9}"/>
              </a:ext>
            </a:extLst>
          </p:cNvPr>
          <p:cNvSpPr>
            <a:spLocks noGrp="1"/>
          </p:cNvSpPr>
          <p:nvPr>
            <p:ph type="body" sz="half" idx="2"/>
          </p:nvPr>
        </p:nvSpPr>
        <p:spPr>
          <a:xfrm>
            <a:off x="763588" y="1866405"/>
            <a:ext cx="3525093" cy="4153395"/>
          </a:xfrm>
        </p:spPr>
        <p:txBody>
          <a:bodyPr vert="horz" lIns="91440" tIns="45720" rIns="91440" bIns="45720" rtlCol="0">
            <a:normAutofit/>
          </a:bodyPr>
          <a:lstStyle/>
          <a:p>
            <a:pPr algn="just">
              <a:lnSpc>
                <a:spcPct val="90000"/>
              </a:lnSpc>
              <a:buFont typeface="Wingdings 3" charset="2"/>
              <a:buChar char=""/>
            </a:pPr>
            <a:r>
              <a:rPr lang="en-US" sz="1600" dirty="0">
                <a:solidFill>
                  <a:schemeClr val="bg1"/>
                </a:solidFill>
              </a:rPr>
              <a:t>Oltre a combattere e a saccheggiare i nemici, i partigiani, si accampavano i villaggi improvvisati, o come già detto, nei boschi o nelle campagne. Erano costretti ad alzarsi ancora prima dell’alba in modo da avere il tempo di andarsene. La loro vita non era così facile come, ad alcuni, sembra. Infatti, per loro, dormire con il pensiero di essere scoperti e arrestati, o peggio, uccisi, non per niente facile. Inoltre, quando erano costretti a dormire all’aperto, dovevano sopportare, freddo, pioggia, vento, e ogni sorta di malattia. </a:t>
            </a:r>
          </a:p>
        </p:txBody>
      </p:sp>
      <p:pic>
        <p:nvPicPr>
          <p:cNvPr id="6" name="Segnaposto immagine 5" descr="Immagine che contiene esterni, fotografia, albero, persona&#10;&#10;Descrizione generata automaticamente">
            <a:extLst>
              <a:ext uri="{FF2B5EF4-FFF2-40B4-BE49-F238E27FC236}">
                <a16:creationId xmlns:a16="http://schemas.microsoft.com/office/drawing/2014/main" id="{DB7E4B3C-4676-4D7B-B9F3-95642E589A9C}"/>
              </a:ext>
            </a:extLst>
          </p:cNvPr>
          <p:cNvPicPr>
            <a:picLocks noGrp="1" noChangeAspect="1"/>
          </p:cNvPicPr>
          <p:nvPr>
            <p:ph type="pic" idx="1"/>
          </p:nvPr>
        </p:nvPicPr>
        <p:blipFill rotWithShape="1">
          <a:blip r:embed="rId3"/>
          <a:srcRect r="12655" b="-2"/>
          <a:stretch/>
        </p:blipFill>
        <p:spPr>
          <a:xfrm>
            <a:off x="5194607" y="803751"/>
            <a:ext cx="6391533" cy="5250498"/>
          </a:xfrm>
          <a:prstGeom prst="rect">
            <a:avLst/>
          </a:prstGeom>
        </p:spPr>
      </p:pic>
      <p:sp>
        <p:nvSpPr>
          <p:cNvPr id="36" name="Rectangle 35">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5826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C72C5-C574-41CC-9512-A9013346495B}"/>
              </a:ext>
            </a:extLst>
          </p:cNvPr>
          <p:cNvSpPr>
            <a:spLocks noGrp="1"/>
          </p:cNvSpPr>
          <p:nvPr>
            <p:ph type="title"/>
          </p:nvPr>
        </p:nvSpPr>
        <p:spPr>
          <a:xfrm>
            <a:off x="526093" y="485152"/>
            <a:ext cx="9820406" cy="1481433"/>
          </a:xfrm>
        </p:spPr>
        <p:txBody>
          <a:bodyPr/>
          <a:lstStyle/>
          <a:p>
            <a:r>
              <a:rPr lang="it-IT" b="1" dirty="0"/>
              <a:t>I loro ricordi</a:t>
            </a:r>
            <a:br>
              <a:rPr lang="it-IT" dirty="0"/>
            </a:br>
            <a:r>
              <a:rPr lang="it-IT" sz="2000" dirty="0"/>
              <a:t>Per ricordarsi delle loro famiglie e tradizioni, i partigiani, in guerra, si portavano:  </a:t>
            </a:r>
            <a:endParaRPr lang="it-IT" dirty="0"/>
          </a:p>
        </p:txBody>
      </p:sp>
      <p:sp>
        <p:nvSpPr>
          <p:cNvPr id="3" name="Segnaposto testo 2">
            <a:extLst>
              <a:ext uri="{FF2B5EF4-FFF2-40B4-BE49-F238E27FC236}">
                <a16:creationId xmlns:a16="http://schemas.microsoft.com/office/drawing/2014/main" id="{5E084761-035F-4BD6-B254-B7020EBC85FA}"/>
              </a:ext>
            </a:extLst>
          </p:cNvPr>
          <p:cNvSpPr>
            <a:spLocks noGrp="1"/>
          </p:cNvSpPr>
          <p:nvPr>
            <p:ph type="body" idx="1"/>
          </p:nvPr>
        </p:nvSpPr>
        <p:spPr>
          <a:xfrm>
            <a:off x="799506" y="2329168"/>
            <a:ext cx="3129168" cy="576262"/>
          </a:xfrm>
        </p:spPr>
        <p:txBody>
          <a:bodyPr/>
          <a:lstStyle/>
          <a:p>
            <a:pPr algn="ctr"/>
            <a:r>
              <a:rPr lang="it-IT" sz="2800" dirty="0"/>
              <a:t>Foto di famiglia</a:t>
            </a:r>
          </a:p>
        </p:txBody>
      </p:sp>
      <p:sp>
        <p:nvSpPr>
          <p:cNvPr id="5" name="Segnaposto testo 4">
            <a:extLst>
              <a:ext uri="{FF2B5EF4-FFF2-40B4-BE49-F238E27FC236}">
                <a16:creationId xmlns:a16="http://schemas.microsoft.com/office/drawing/2014/main" id="{3B8B4369-AF49-4A0D-B843-F4F8D5492888}"/>
              </a:ext>
            </a:extLst>
          </p:cNvPr>
          <p:cNvSpPr>
            <a:spLocks noGrp="1"/>
          </p:cNvSpPr>
          <p:nvPr>
            <p:ph type="body" sz="quarter" idx="3"/>
          </p:nvPr>
        </p:nvSpPr>
        <p:spPr>
          <a:xfrm>
            <a:off x="4512721" y="2329168"/>
            <a:ext cx="3145380" cy="576262"/>
          </a:xfrm>
        </p:spPr>
        <p:txBody>
          <a:bodyPr/>
          <a:lstStyle/>
          <a:p>
            <a:pPr algn="ctr"/>
            <a:r>
              <a:rPr lang="it-IT" dirty="0"/>
              <a:t>Oggetti preziosi </a:t>
            </a:r>
          </a:p>
        </p:txBody>
      </p:sp>
      <p:sp>
        <p:nvSpPr>
          <p:cNvPr id="7" name="Segnaposto testo 6">
            <a:extLst>
              <a:ext uri="{FF2B5EF4-FFF2-40B4-BE49-F238E27FC236}">
                <a16:creationId xmlns:a16="http://schemas.microsoft.com/office/drawing/2014/main" id="{29DB4E95-AAC7-498F-847A-DCF713D02726}"/>
              </a:ext>
            </a:extLst>
          </p:cNvPr>
          <p:cNvSpPr>
            <a:spLocks noGrp="1"/>
          </p:cNvSpPr>
          <p:nvPr>
            <p:ph type="body" sz="quarter" idx="13"/>
          </p:nvPr>
        </p:nvSpPr>
        <p:spPr>
          <a:xfrm>
            <a:off x="7849122" y="2329168"/>
            <a:ext cx="4088182" cy="576261"/>
          </a:xfrm>
        </p:spPr>
        <p:txBody>
          <a:bodyPr/>
          <a:lstStyle/>
          <a:p>
            <a:pPr algn="ctr"/>
            <a:r>
              <a:rPr lang="it-IT" dirty="0"/>
              <a:t>Simboli della loro religione </a:t>
            </a:r>
          </a:p>
        </p:txBody>
      </p:sp>
      <p:pic>
        <p:nvPicPr>
          <p:cNvPr id="12" name="Immagine 11" descr="Immagine che contiene interni, tavolo, accessorio, sedendo&#10;&#10;Descrizione generata automaticamente">
            <a:extLst>
              <a:ext uri="{FF2B5EF4-FFF2-40B4-BE49-F238E27FC236}">
                <a16:creationId xmlns:a16="http://schemas.microsoft.com/office/drawing/2014/main" id="{32953E4F-D190-4542-85F9-7FE2E8A48422}"/>
              </a:ext>
            </a:extLst>
          </p:cNvPr>
          <p:cNvPicPr>
            <a:picLocks noChangeAspect="1"/>
          </p:cNvPicPr>
          <p:nvPr/>
        </p:nvPicPr>
        <p:blipFill>
          <a:blip r:embed="rId2"/>
          <a:stretch>
            <a:fillRect/>
          </a:stretch>
        </p:blipFill>
        <p:spPr>
          <a:xfrm>
            <a:off x="4945373" y="2905429"/>
            <a:ext cx="2280076" cy="1547194"/>
          </a:xfrm>
          <a:prstGeom prst="rect">
            <a:avLst/>
          </a:prstGeom>
        </p:spPr>
      </p:pic>
      <p:pic>
        <p:nvPicPr>
          <p:cNvPr id="15" name="Immagine 14" descr="Immagine che contiene oggetto, parete, interni, orologio&#10;&#10;Descrizione generata automaticamente">
            <a:extLst>
              <a:ext uri="{FF2B5EF4-FFF2-40B4-BE49-F238E27FC236}">
                <a16:creationId xmlns:a16="http://schemas.microsoft.com/office/drawing/2014/main" id="{F914D026-B42C-4FAD-8D4B-45CEA3AA5434}"/>
              </a:ext>
            </a:extLst>
          </p:cNvPr>
          <p:cNvPicPr>
            <a:picLocks noChangeAspect="1"/>
          </p:cNvPicPr>
          <p:nvPr/>
        </p:nvPicPr>
        <p:blipFill>
          <a:blip r:embed="rId3"/>
          <a:stretch>
            <a:fillRect/>
          </a:stretch>
        </p:blipFill>
        <p:spPr>
          <a:xfrm>
            <a:off x="4955962" y="4504244"/>
            <a:ext cx="2280076" cy="1882400"/>
          </a:xfrm>
          <a:prstGeom prst="rect">
            <a:avLst/>
          </a:prstGeom>
        </p:spPr>
      </p:pic>
      <p:pic>
        <p:nvPicPr>
          <p:cNvPr id="19" name="Immagine 18" descr="Immagine che contiene torta&#10;&#10;Descrizione generata automaticamente">
            <a:extLst>
              <a:ext uri="{FF2B5EF4-FFF2-40B4-BE49-F238E27FC236}">
                <a16:creationId xmlns:a16="http://schemas.microsoft.com/office/drawing/2014/main" id="{DCB5C8A9-5567-4265-BFEB-E3CEACAAD093}"/>
              </a:ext>
            </a:extLst>
          </p:cNvPr>
          <p:cNvPicPr>
            <a:picLocks noChangeAspect="1"/>
          </p:cNvPicPr>
          <p:nvPr/>
        </p:nvPicPr>
        <p:blipFill>
          <a:blip r:embed="rId4"/>
          <a:stretch>
            <a:fillRect/>
          </a:stretch>
        </p:blipFill>
        <p:spPr>
          <a:xfrm>
            <a:off x="7961027" y="3062251"/>
            <a:ext cx="2071169" cy="3324393"/>
          </a:xfrm>
          <a:prstGeom prst="rect">
            <a:avLst/>
          </a:prstGeom>
        </p:spPr>
      </p:pic>
      <p:pic>
        <p:nvPicPr>
          <p:cNvPr id="21" name="Immagine 20" descr="Immagine che contiene fotografia, oggetto, moneta&#10;&#10;Descrizione generata automaticamente">
            <a:extLst>
              <a:ext uri="{FF2B5EF4-FFF2-40B4-BE49-F238E27FC236}">
                <a16:creationId xmlns:a16="http://schemas.microsoft.com/office/drawing/2014/main" id="{F4FC8D25-5F0F-42CD-A996-7D372E528E49}"/>
              </a:ext>
            </a:extLst>
          </p:cNvPr>
          <p:cNvPicPr>
            <a:picLocks noChangeAspect="1"/>
          </p:cNvPicPr>
          <p:nvPr/>
        </p:nvPicPr>
        <p:blipFill>
          <a:blip r:embed="rId5"/>
          <a:stretch>
            <a:fillRect/>
          </a:stretch>
        </p:blipFill>
        <p:spPr>
          <a:xfrm>
            <a:off x="10136912" y="3062251"/>
            <a:ext cx="2055088" cy="3298583"/>
          </a:xfrm>
          <a:prstGeom prst="rect">
            <a:avLst/>
          </a:prstGeom>
        </p:spPr>
      </p:pic>
      <p:pic>
        <p:nvPicPr>
          <p:cNvPr id="6" name="Immagine 5" descr="Immagine che contiene persona, posando, edificio, inpiedi&#10;&#10;Descrizione generata automaticamente">
            <a:extLst>
              <a:ext uri="{FF2B5EF4-FFF2-40B4-BE49-F238E27FC236}">
                <a16:creationId xmlns:a16="http://schemas.microsoft.com/office/drawing/2014/main" id="{B43FB38F-795D-4A09-BE8E-6298D5903D45}"/>
              </a:ext>
            </a:extLst>
          </p:cNvPr>
          <p:cNvPicPr>
            <a:picLocks noChangeAspect="1"/>
          </p:cNvPicPr>
          <p:nvPr/>
        </p:nvPicPr>
        <p:blipFill>
          <a:blip r:embed="rId6"/>
          <a:stretch>
            <a:fillRect/>
          </a:stretch>
        </p:blipFill>
        <p:spPr>
          <a:xfrm>
            <a:off x="1344881" y="2905429"/>
            <a:ext cx="2280076" cy="3496958"/>
          </a:xfrm>
          <a:prstGeom prst="rect">
            <a:avLst/>
          </a:prstGeom>
        </p:spPr>
      </p:pic>
    </p:spTree>
    <p:extLst>
      <p:ext uri="{BB962C8B-B14F-4D97-AF65-F5344CB8AC3E}">
        <p14:creationId xmlns:p14="http://schemas.microsoft.com/office/powerpoint/2010/main" val="3336931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D78C39-B1CB-40F8-A262-F9C30BAB94C4}"/>
              </a:ext>
            </a:extLst>
          </p:cNvPr>
          <p:cNvSpPr>
            <a:spLocks noGrp="1"/>
          </p:cNvSpPr>
          <p:nvPr>
            <p:ph type="title"/>
          </p:nvPr>
        </p:nvSpPr>
        <p:spPr/>
        <p:txBody>
          <a:bodyPr/>
          <a:lstStyle/>
          <a:p>
            <a:pPr algn="ctr"/>
            <a:r>
              <a:rPr lang="it-IT" sz="5400" b="1" dirty="0"/>
              <a:t>Fine</a:t>
            </a:r>
            <a:endParaRPr lang="it-IT" b="1" dirty="0"/>
          </a:p>
        </p:txBody>
      </p:sp>
      <p:sp>
        <p:nvSpPr>
          <p:cNvPr id="3" name="Segnaposto contenuto 2">
            <a:extLst>
              <a:ext uri="{FF2B5EF4-FFF2-40B4-BE49-F238E27FC236}">
                <a16:creationId xmlns:a16="http://schemas.microsoft.com/office/drawing/2014/main" id="{4BB9DCE5-F36A-4B27-8ED7-ECE066837F5B}"/>
              </a:ext>
            </a:extLst>
          </p:cNvPr>
          <p:cNvSpPr>
            <a:spLocks noGrp="1"/>
          </p:cNvSpPr>
          <p:nvPr>
            <p:ph idx="1"/>
          </p:nvPr>
        </p:nvSpPr>
        <p:spPr>
          <a:xfrm>
            <a:off x="428444" y="2603500"/>
            <a:ext cx="5371105" cy="3280832"/>
          </a:xfrm>
        </p:spPr>
        <p:txBody>
          <a:bodyPr>
            <a:normAutofit/>
          </a:bodyPr>
          <a:lstStyle/>
          <a:p>
            <a:r>
              <a:rPr lang="it-IT" sz="4000" b="1" dirty="0"/>
              <a:t>Possiamo quindi dire che i partigiani, in parte, sono i veri eroi della nostra patria </a:t>
            </a:r>
          </a:p>
        </p:txBody>
      </p:sp>
    </p:spTree>
    <p:extLst>
      <p:ext uri="{BB962C8B-B14F-4D97-AF65-F5344CB8AC3E}">
        <p14:creationId xmlns:p14="http://schemas.microsoft.com/office/powerpoint/2010/main" val="508315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53</TotalTime>
  <Words>292</Words>
  <Application>Microsoft Office PowerPoint</Application>
  <PresentationFormat>Widescreen</PresentationFormat>
  <Paragraphs>26</Paragraphs>
  <Slides>7</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Castellar</vt:lpstr>
      <vt:lpstr>Century Gothic</vt:lpstr>
      <vt:lpstr>Wingdings 3</vt:lpstr>
      <vt:lpstr>Riunioni ione</vt:lpstr>
      <vt:lpstr>I partigiani </vt:lpstr>
      <vt:lpstr>Chi erano e cosa erano </vt:lpstr>
      <vt:lpstr>Come agivano</vt:lpstr>
      <vt:lpstr>Il loro equipaggiamento I partigiani, non essendo un vero e proprio esercito, avevano un equipaggiamento molto scarso. Ad esempio: </vt:lpstr>
      <vt:lpstr>Come vivevano</vt:lpstr>
      <vt:lpstr>I loro ricordi Per ricordarsi delle loro famiglie e tradizioni, i partigiani, in guerra, si portavano:  </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partigiani </dc:title>
  <dc:creator>Giosu Kippo</dc:creator>
  <cp:lastModifiedBy>M F</cp:lastModifiedBy>
  <cp:revision>10</cp:revision>
  <dcterms:created xsi:type="dcterms:W3CDTF">2019-02-10T11:39:07Z</dcterms:created>
  <dcterms:modified xsi:type="dcterms:W3CDTF">2019-06-20T09:43:07Z</dcterms:modified>
</cp:coreProperties>
</file>