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8224" autoAdjust="0"/>
  </p:normalViewPr>
  <p:slideViewPr>
    <p:cSldViewPr>
      <p:cViewPr varScale="1">
        <p:scale>
          <a:sx n="72" d="100"/>
          <a:sy n="72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4C81498-4C51-4EFA-A51D-164992F1FAAD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0FCE19A-9D6B-4552-8B99-79AEBB5A8A6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498-4C51-4EFA-A51D-164992F1FAAD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E19A-9D6B-4552-8B99-79AEBB5A8A6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498-4C51-4EFA-A51D-164992F1FAAD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E19A-9D6B-4552-8B99-79AEBB5A8A6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4C81498-4C51-4EFA-A51D-164992F1FAAD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E19A-9D6B-4552-8B99-79AEBB5A8A6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4C81498-4C51-4EFA-A51D-164992F1FAAD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0FCE19A-9D6B-4552-8B99-79AEBB5A8A68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C81498-4C51-4EFA-A51D-164992F1FAAD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FCE19A-9D6B-4552-8B99-79AEBB5A8A6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4C81498-4C51-4EFA-A51D-164992F1FAAD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0FCE19A-9D6B-4552-8B99-79AEBB5A8A6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498-4C51-4EFA-A51D-164992F1FAAD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E19A-9D6B-4552-8B99-79AEBB5A8A6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C81498-4C51-4EFA-A51D-164992F1FAAD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FCE19A-9D6B-4552-8B99-79AEBB5A8A6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4C81498-4C51-4EFA-A51D-164992F1FAAD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0FCE19A-9D6B-4552-8B99-79AEBB5A8A6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4C81498-4C51-4EFA-A51D-164992F1FAAD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0FCE19A-9D6B-4552-8B99-79AEBB5A8A6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4C81498-4C51-4EFA-A51D-164992F1FAAD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0FCE19A-9D6B-4552-8B99-79AEBB5A8A68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8857"/>
            <a:ext cx="7928845" cy="3024336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latin typeface="BankGothic Lt BT" panose="020B0607020203060204" pitchFamily="34" charset="0"/>
              </a:rPr>
              <a:t>Stazione Mario Zucchelli </a:t>
            </a:r>
            <a:br>
              <a:rPr lang="it-IT" b="1" i="1" dirty="0" smtClean="0">
                <a:latin typeface="BankGothic Lt BT" panose="020B0607020203060204" pitchFamily="34" charset="0"/>
              </a:rPr>
            </a:br>
            <a:endParaRPr lang="it-IT" b="1" i="1" dirty="0">
              <a:latin typeface="BankGothic Lt BT" panose="020B0607020203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2 5"/>
          <p:cNvCxnSpPr/>
          <p:nvPr/>
        </p:nvCxnSpPr>
        <p:spPr>
          <a:xfrm>
            <a:off x="3274098" y="4866617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La stazione Mario Zucchelli, prima conosciuta come Baia Terra </a:t>
            </a:r>
            <a:r>
              <a:rPr lang="it-IT" b="1" dirty="0" err="1" smtClean="0"/>
              <a:t>Novas</a:t>
            </a:r>
            <a:r>
              <a:rPr lang="it-IT" b="1" dirty="0" smtClean="0"/>
              <a:t>, è una base scientifica italiana in Antartide ed operativa dal 1985. È situata in una zona extraterritoriale. Il primo tentativo di aprire una base permanente in Antartide per ospitarvi una missione scientifica italiana risale agli anni 1958-1959, quando l'idea fu promossa da </a:t>
            </a: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Silvio Zavatti</a:t>
            </a:r>
            <a:r>
              <a:rPr lang="it-IT" b="1" dirty="0" smtClean="0"/>
              <a:t>. Si trova sopra una roccia granita, nella costa di Scott, vicino alla </a:t>
            </a:r>
            <a:r>
              <a:rPr lang="it-IT" b="1" dirty="0" err="1" smtClean="0"/>
              <a:t>Tethys</a:t>
            </a:r>
            <a:r>
              <a:rPr lang="it-IT" b="1" dirty="0" smtClean="0"/>
              <a:t> </a:t>
            </a:r>
            <a:r>
              <a:rPr lang="it-IT" b="1" dirty="0" err="1" smtClean="0"/>
              <a:t>Bay</a:t>
            </a:r>
            <a:r>
              <a:rPr lang="it-IT" b="1" dirty="0" smtClean="0"/>
              <a:t>. Copre una grande superficie a cui, oltre a magazzini, laboratori, impianti, servizi e alloggi, si aggiungono varie unità satelliti dislocate su un'area urbanizzata.</a:t>
            </a:r>
          </a:p>
          <a:p>
            <a:pPr algn="just"/>
            <a:r>
              <a:rPr lang="it-IT" b="1" dirty="0" smtClean="0"/>
              <a:t>Nel 2004 è stata intitolata all' ingegnere, che è stato alla guida del progetto Antartide dell'Agenzia nazionale per le nuove tecnologie, l'energia e lo sviluppo</a:t>
            </a:r>
          </a:p>
          <a:p>
            <a:pPr algn="just"/>
            <a:r>
              <a:rPr lang="it-IT" b="1" dirty="0" smtClean="0"/>
              <a:t>economico sostenibile; deceduto il 24 ottobre 2003. </a:t>
            </a:r>
            <a:endParaRPr lang="it-IT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168352" cy="32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99" y="3418318"/>
            <a:ext cx="406836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3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-8114" y="31845"/>
            <a:ext cx="3600400" cy="749945"/>
          </a:xfrm>
        </p:spPr>
        <p:txBody>
          <a:bodyPr>
            <a:normAutofit fontScale="90000"/>
          </a:bodyPr>
          <a:lstStyle/>
          <a:p>
            <a:pPr algn="just"/>
            <a:r>
              <a:rPr lang="it-IT" b="1" i="1" dirty="0" smtClean="0"/>
              <a:t>ATTIVITÀ </a:t>
            </a:r>
            <a:endParaRPr lang="it-IT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69269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/>
              <a:t>La base è operativa durante i mesi primaverili ed estivi dell'emisfero australe (ottobre - febbraio), e rappresenta l'asse funzionale di tutte le attività di ricerca scientifica italiana in Antartide (PNRA, Programma Nazionale Ricerche in Antartide): attività scientifiche principali, sostegno logistico alla base italo-francese Concordia - Dome C, base di supporto per la nave oceanografica antartica Italica, punto di partenza delle traverse (attraversate logistiche del continente antartico, su mezzi cingolati, per il trasporto di materiali pesanti) e di coordinamenti dei campi remoti di rilevamento italiani. Il 2016, è arrivata ad ospitare 31 spedizioni scientifiche (1985-2016), che negli ultimi anni hanno raggiunto una media di 250-300 ricercatori all'anno (solitamente suddivisi in tre periodi di permanenza di circa 40 giorni l'uno).</a:t>
            </a:r>
          </a:p>
          <a:p>
            <a:pPr algn="just"/>
            <a:endParaRPr lang="it-IT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3463"/>
            <a:ext cx="4447896" cy="295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00" y="3717032"/>
            <a:ext cx="3470946" cy="230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3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75183"/>
            <a:ext cx="7992888" cy="761529"/>
          </a:xfrm>
        </p:spPr>
        <p:txBody>
          <a:bodyPr>
            <a:normAutofit fontScale="90000"/>
          </a:bodyPr>
          <a:lstStyle/>
          <a:p>
            <a:pPr algn="l"/>
            <a:r>
              <a:rPr lang="it-IT" b="1" i="1" dirty="0" smtClean="0"/>
              <a:t>IRRAGGIAMENTO SOLARE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36712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Dato il posizionamento tra il polo sud e il circolo polare antartico, la stazione </a:t>
            </a:r>
            <a:r>
              <a:rPr lang="it-IT" b="1" dirty="0" err="1" smtClean="0"/>
              <a:t>zucchelli</a:t>
            </a:r>
            <a:r>
              <a:rPr lang="it-IT" b="1" dirty="0" smtClean="0"/>
              <a:t> sperimenta i fenomeni del sole di mezzanotte (circa tra novembre e febbraio, con culmine al solstizio di dicembre) e della notte polare (circa tra maggio e agosto, con culmine al solstizio di giugno); la massima oscurità al mezzogiorno locale - durante il periodo in cui il sole resta sotto l'orizzonte anche durante tutte le ore diurne - è comunque quella del crepuscolo nautico, trovandosi la stazione più vicina al circolo polare che al polo.</a:t>
            </a:r>
            <a:endParaRPr lang="it-IT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6" y="2868037"/>
            <a:ext cx="3769220" cy="24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15" y="4559425"/>
            <a:ext cx="4277865" cy="217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3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062912" cy="1752600"/>
          </a:xfrm>
        </p:spPr>
        <p:txBody>
          <a:bodyPr>
            <a:noAutofit/>
          </a:bodyPr>
          <a:lstStyle/>
          <a:p>
            <a:pPr algn="just"/>
            <a:r>
              <a:rPr lang="it-IT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stazione è utilizzata per le seguenti funzioni: </a:t>
            </a:r>
          </a:p>
          <a:p>
            <a:pPr algn="just"/>
            <a:r>
              <a:rPr lang="it-IT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alloggio durante le spedizioni estive (circa 80 persone),</a:t>
            </a:r>
          </a:p>
          <a:p>
            <a:pPr algn="just"/>
            <a:r>
              <a:rPr lang="it-IT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Supporto logistico ai ricercatori che operano in campi remoti o sono in transito verso concordia,</a:t>
            </a:r>
          </a:p>
          <a:p>
            <a:pPr algn="just"/>
            <a:r>
              <a:rPr lang="it-IT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Attività di laboratorio (chimica, biologia, geologia, elettronica; c’è una sala calcolo e un acquario) </a:t>
            </a:r>
            <a:endParaRPr lang="it-IT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11193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554384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7342832" cy="1470025"/>
          </a:xfrm>
        </p:spPr>
        <p:txBody>
          <a:bodyPr/>
          <a:lstStyle/>
          <a:p>
            <a:r>
              <a:rPr lang="it-IT" b="1" i="1" dirty="0" smtClean="0">
                <a:latin typeface="BankGothic Lt BT" panose="020B0607020203060204" pitchFamily="34" charset="0"/>
              </a:rPr>
              <a:t>STAZIONE</a:t>
            </a:r>
            <a:r>
              <a:rPr lang="it-IT" b="1" i="1" dirty="0" smtClean="0"/>
              <a:t>  </a:t>
            </a:r>
            <a:br>
              <a:rPr lang="it-IT" b="1" i="1" dirty="0" smtClean="0"/>
            </a:br>
            <a:r>
              <a:rPr lang="it-IT" b="1" i="1" dirty="0" smtClean="0">
                <a:latin typeface="BankGothic Lt BT" panose="020B0607020203060204" pitchFamily="34" charset="0"/>
              </a:rPr>
              <a:t>CONCORDIA</a:t>
            </a:r>
            <a:endParaRPr lang="it-IT" b="1" i="1" dirty="0">
              <a:latin typeface="BankGothic Lt BT" panose="020B060702020306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61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062912" cy="3672408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/>
              <a:t>Concordia è una base di ricerca permanente franco-italiana situata in </a:t>
            </a:r>
            <a:r>
              <a:rPr lang="it-IT" sz="2000" b="1" dirty="0" smtClean="0"/>
              <a:t>Antartide.</a:t>
            </a:r>
          </a:p>
          <a:p>
            <a:pPr algn="just"/>
            <a:r>
              <a:rPr lang="it-IT" sz="2000" b="1" dirty="0"/>
              <a:t>La stazione principale (la stazione invernale) è costituita da due edifici </a:t>
            </a:r>
            <a:r>
              <a:rPr lang="it-IT" sz="2000" b="1" dirty="0" smtClean="0"/>
              <a:t>cilindrici, </a:t>
            </a:r>
            <a:r>
              <a:rPr lang="it-IT" sz="2000" b="1" dirty="0"/>
              <a:t>con strutture portanti in carpenteria metallica rivestite da pannelli altamente isolanti in grado di resistere al freddo </a:t>
            </a:r>
            <a:r>
              <a:rPr lang="it-IT" sz="2000" b="1" dirty="0" smtClean="0"/>
              <a:t>estremo. Un </a:t>
            </a:r>
            <a:r>
              <a:rPr lang="it-IT" sz="2000" b="1" dirty="0"/>
              <a:t>edificio è dedicato alle attività cosiddette </a:t>
            </a:r>
            <a:r>
              <a:rPr lang="it-IT" sz="2000" b="1" i="1" dirty="0"/>
              <a:t>"silenziose"</a:t>
            </a:r>
            <a:r>
              <a:rPr lang="it-IT" sz="2000" b="1" dirty="0"/>
              <a:t> (laboratori, alloggi del personale, infermeria, sala radio, stazione meteorologica), mentre l'altro alle attività </a:t>
            </a:r>
            <a:r>
              <a:rPr lang="it-IT" sz="2000" b="1" i="1" dirty="0"/>
              <a:t>"rumorose"</a:t>
            </a:r>
            <a:r>
              <a:rPr lang="it-IT" sz="2000" b="1" dirty="0"/>
              <a:t>: sala riunioni, uffici, sala mensa, biblioteca, palestra, sala tv, magazzini e supporto logistico</a:t>
            </a:r>
            <a:r>
              <a:rPr lang="it-IT" sz="2000" b="1" dirty="0" smtClean="0"/>
              <a:t>.</a:t>
            </a:r>
            <a:endParaRPr lang="it-IT" sz="2000" b="1" dirty="0"/>
          </a:p>
          <a:p>
            <a:pPr algn="just"/>
            <a:endParaRPr lang="it-IT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264732" cy="23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493600" cy="261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2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0" y="31507"/>
            <a:ext cx="9124190" cy="296544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b="1" dirty="0" smtClean="0">
                <a:solidFill>
                  <a:schemeClr val="tx1"/>
                </a:solidFill>
              </a:rPr>
              <a:t>Il </a:t>
            </a:r>
            <a:r>
              <a:rPr lang="it-IT" b="1" dirty="0">
                <a:solidFill>
                  <a:schemeClr val="tx1"/>
                </a:solidFill>
              </a:rPr>
              <a:t>collegamento della base vengono assicurati da diversi mezzi di trasporto, sia aerei sia terrestri.</a:t>
            </a:r>
          </a:p>
          <a:p>
            <a:pPr algn="just"/>
            <a:endParaRPr lang="it-IT" b="1" dirty="0">
              <a:solidFill>
                <a:schemeClr val="tx1"/>
              </a:solidFill>
            </a:endParaRPr>
          </a:p>
          <a:p>
            <a:pPr algn="just"/>
            <a:r>
              <a:rPr lang="it-IT" b="1" dirty="0">
                <a:solidFill>
                  <a:schemeClr val="tx1"/>
                </a:solidFill>
              </a:rPr>
              <a:t>Gran parte del materiale </a:t>
            </a:r>
            <a:r>
              <a:rPr lang="it-IT" b="1" dirty="0" smtClean="0">
                <a:solidFill>
                  <a:schemeClr val="tx1"/>
                </a:solidFill>
              </a:rPr>
              <a:t>viene </a:t>
            </a:r>
            <a:r>
              <a:rPr lang="it-IT" b="1" dirty="0">
                <a:solidFill>
                  <a:schemeClr val="tx1"/>
                </a:solidFill>
              </a:rPr>
              <a:t>trasportato da tre </a:t>
            </a:r>
            <a:r>
              <a:rPr lang="it-IT" b="1" dirty="0" smtClean="0">
                <a:solidFill>
                  <a:schemeClr val="tx1"/>
                </a:solidFill>
              </a:rPr>
              <a:t>convogli organizzati </a:t>
            </a:r>
            <a:r>
              <a:rPr lang="it-IT" b="1" dirty="0">
                <a:solidFill>
                  <a:schemeClr val="tx1"/>
                </a:solidFill>
              </a:rPr>
              <a:t>durante la campagna estiva. Tipicamente un convoglio è costituito da due gatti delle nevi e da 6-8 trattori cingolati. L'equipaggio è costituito da 8-10 uomini che dormono all'interno di due </a:t>
            </a:r>
            <a:r>
              <a:rPr lang="it-IT" b="1" dirty="0" smtClean="0">
                <a:solidFill>
                  <a:schemeClr val="tx1"/>
                </a:solidFill>
              </a:rPr>
              <a:t>roulotte. </a:t>
            </a:r>
            <a:r>
              <a:rPr lang="it-IT" b="1" dirty="0">
                <a:solidFill>
                  <a:schemeClr val="tx1"/>
                </a:solidFill>
              </a:rPr>
              <a:t>Durante il viaggio di ritorno si trasportano rifiuti, ma anche strumenti e materiali che devono ritornare in Europa. In ragioni delle condizioni climatiche, particolarmente difficili, il tragitto viene predisposto facendo utilizzo di immagini </a:t>
            </a:r>
            <a:r>
              <a:rPr lang="it-IT" b="1" dirty="0" smtClean="0">
                <a:solidFill>
                  <a:schemeClr val="tx1"/>
                </a:solidFill>
              </a:rPr>
              <a:t>satellitari. 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068960"/>
            <a:ext cx="36484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077072"/>
            <a:ext cx="387961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5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134</TotalTime>
  <Words>543</Words>
  <Application>Microsoft Office PowerPoint</Application>
  <PresentationFormat>Presentazione su schermo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Verve</vt:lpstr>
      <vt:lpstr>Stazione Mario Zucchelli  </vt:lpstr>
      <vt:lpstr>Presentazione standard di PowerPoint</vt:lpstr>
      <vt:lpstr>ATTIVITÀ </vt:lpstr>
      <vt:lpstr>IRRAGGIAMENTO SOLARE</vt:lpstr>
      <vt:lpstr>Presentazione standard di PowerPoint</vt:lpstr>
      <vt:lpstr>STAZIONE   CONCORDIA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Stazioni Mario Zucchelli e Concordia</dc:title>
  <dc:creator>user</dc:creator>
  <cp:lastModifiedBy>user</cp:lastModifiedBy>
  <cp:revision>13</cp:revision>
  <dcterms:created xsi:type="dcterms:W3CDTF">2019-05-09T15:57:01Z</dcterms:created>
  <dcterms:modified xsi:type="dcterms:W3CDTF">2019-05-09T18:11:23Z</dcterms:modified>
</cp:coreProperties>
</file>