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1" r:id="rId4"/>
    <p:sldId id="257" r:id="rId5"/>
    <p:sldId id="258" r:id="rId6"/>
    <p:sldId id="259"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A68730-5A83-4163-975A-958D191CD9A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54E1B56-82A4-4020-8955-EC730082B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03D332-38CA-45F6-9622-766F77D9854D}"/>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5CAF21FB-6E53-4CBC-9A1E-07D0608111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556B2C-7CD7-4306-87E2-C81DA4A76D9E}"/>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26318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FADA52-C633-4560-B890-8BAEE58D40D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B4C4D2-0C6D-4898-973F-1CCF3D7A323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30F21E-CD68-4CFD-B9AE-95A5882971D4}"/>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0913B509-65DC-45D7-A405-EF49BFF50D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C5C9C6-4DCA-4C0D-A41D-7EA85A702E6D}"/>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1170149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5D5E682-75A2-4B3F-960F-359D0C93CC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E56E211-B925-4448-9098-007D724E8CA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6FEBCC-D37A-4BFD-9CC7-334A20E31853}"/>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A57FD4DB-AF7E-4B77-BBA1-448AAE7292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0D704C-A3C8-4617-9BFC-CD0A679DF00D}"/>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251260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D2E0F-FD74-44F1-90F3-90915C1E5A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526BC7-5023-4C32-952A-F757B14BC66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3981C8-8FE3-4AB4-BB06-A0FC341436DF}"/>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D5C0FC94-F118-4B25-B6E3-B6B1C90CBB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9F7049-FF8E-41BE-BDDC-25A96C791758}"/>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1031448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3D92E-389B-4219-83AD-60DEFF85D76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8FEEBAC-BAA4-466D-A6DB-15D85F90F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CC85CA4-B4EF-49E0-89BC-48C68A5D3AFB}"/>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33BAF839-92C1-484F-9D8A-A455ECEC87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D1ED5BA-DD57-48EE-A3F1-52811F092B84}"/>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2918290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E04A0-ECA3-4426-8B56-61FCB324D4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6BE3CA2-157C-456A-ABBE-4F5149B73C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413B04-D693-45FB-8E47-EFE733F3FF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B6150AF-DFA4-4CAB-9640-49414BAA9CF4}"/>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6" name="Segnaposto piè di pagina 5">
            <a:extLst>
              <a:ext uri="{FF2B5EF4-FFF2-40B4-BE49-F238E27FC236}">
                <a16:creationId xmlns:a16="http://schemas.microsoft.com/office/drawing/2014/main" id="{CA0A020B-A161-44BE-ADAE-34789F6A8E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B0DE33-7AD3-4A58-8060-2C101ED4F7FF}"/>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1459246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9B7F60-9E29-4277-8EE1-34CBB7A6C5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A1D005-98F3-46B4-89B4-C86379CD1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FC5E163-8B84-4878-891B-286CEF0EB35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B44AD21-24C4-48E3-AC71-31383373F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61D7DE4-66DC-4E07-8A37-D87502212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F052C14-8CFC-4C0E-B623-CE321451ED83}"/>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8" name="Segnaposto piè di pagina 7">
            <a:extLst>
              <a:ext uri="{FF2B5EF4-FFF2-40B4-BE49-F238E27FC236}">
                <a16:creationId xmlns:a16="http://schemas.microsoft.com/office/drawing/2014/main" id="{E30F438D-E2E7-42D3-A307-39F9FAD8993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9B07E-3CA5-4A8C-8D64-159FA9CC1E10}"/>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184124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BE516-27E2-4BA7-BB13-AC996AD1FF1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44BA62F-0904-4D55-8A75-5C88E08EBDB5}"/>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4" name="Segnaposto piè di pagina 3">
            <a:extLst>
              <a:ext uri="{FF2B5EF4-FFF2-40B4-BE49-F238E27FC236}">
                <a16:creationId xmlns:a16="http://schemas.microsoft.com/office/drawing/2014/main" id="{E0DF20E3-1983-4A7C-83D7-BF97D75EE6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05A9D8A-8F99-4DCE-9D34-733455EAF95D}"/>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312396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7EE206C-274B-4D55-987E-109B5BC30ED5}"/>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3" name="Segnaposto piè di pagina 2">
            <a:extLst>
              <a:ext uri="{FF2B5EF4-FFF2-40B4-BE49-F238E27FC236}">
                <a16:creationId xmlns:a16="http://schemas.microsoft.com/office/drawing/2014/main" id="{4D4FDA37-6436-4A55-8452-E42969A58E5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7A8CFB2-CFE5-489B-AFB2-08769C7C5689}"/>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413350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FAE38-5682-4395-900E-D92A90CB33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095E84-C609-4DE2-83C2-6E071AD83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6A13EBA-1FAE-46D2-8768-583A6446A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3D909C-E442-41EC-AC33-70D7BFAEE33D}"/>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6" name="Segnaposto piè di pagina 5">
            <a:extLst>
              <a:ext uri="{FF2B5EF4-FFF2-40B4-BE49-F238E27FC236}">
                <a16:creationId xmlns:a16="http://schemas.microsoft.com/office/drawing/2014/main" id="{37623579-1737-47FE-81B0-BBA8F37B91C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959BA0-F30B-4C8F-A6BA-716706BF88AF}"/>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4194602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96850-0601-43A7-91FC-AF9A3B7E82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B80DA7-77F9-4F7A-96DA-3CA6159A0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D8E172C-ED41-483A-9D77-A8571DA3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8A019E-7D18-4003-A45B-AB1B50BA226D}"/>
              </a:ext>
            </a:extLst>
          </p:cNvPr>
          <p:cNvSpPr>
            <a:spLocks noGrp="1"/>
          </p:cNvSpPr>
          <p:nvPr>
            <p:ph type="dt" sz="half" idx="10"/>
          </p:nvPr>
        </p:nvSpPr>
        <p:spPr/>
        <p:txBody>
          <a:bodyPr/>
          <a:lstStyle/>
          <a:p>
            <a:fld id="{FA330B20-5613-41D1-9972-89DAA76C2027}" type="datetimeFigureOut">
              <a:rPr lang="it-IT" smtClean="0"/>
              <a:t>12/04/2019</a:t>
            </a:fld>
            <a:endParaRPr lang="it-IT"/>
          </a:p>
        </p:txBody>
      </p:sp>
      <p:sp>
        <p:nvSpPr>
          <p:cNvPr id="6" name="Segnaposto piè di pagina 5">
            <a:extLst>
              <a:ext uri="{FF2B5EF4-FFF2-40B4-BE49-F238E27FC236}">
                <a16:creationId xmlns:a16="http://schemas.microsoft.com/office/drawing/2014/main" id="{348CE8A3-1A24-4649-A888-483C7EB63A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69D455-78A5-4D9E-BEE3-43D77F7561E1}"/>
              </a:ext>
            </a:extLst>
          </p:cNvPr>
          <p:cNvSpPr>
            <a:spLocks noGrp="1"/>
          </p:cNvSpPr>
          <p:nvPr>
            <p:ph type="sldNum" sz="quarter" idx="12"/>
          </p:nvPr>
        </p:nvSpPr>
        <p:spPr/>
        <p:txBody>
          <a:bodyPr/>
          <a:lstStyle/>
          <a:p>
            <a:fld id="{390C1215-B4C5-4995-9A43-D9B813D62CEC}" type="slidenum">
              <a:rPr lang="it-IT" smtClean="0"/>
              <a:t>‹N›</a:t>
            </a:fld>
            <a:endParaRPr lang="it-IT"/>
          </a:p>
        </p:txBody>
      </p:sp>
    </p:spTree>
    <p:extLst>
      <p:ext uri="{BB962C8B-B14F-4D97-AF65-F5344CB8AC3E}">
        <p14:creationId xmlns:p14="http://schemas.microsoft.com/office/powerpoint/2010/main" val="358161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C1CBF7B-7D69-443A-905D-50375BC18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726D04-0DDC-4BD1-9FC3-67508C349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0EC13C-E4DE-4BD8-A619-432ECA0A9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30B20-5613-41D1-9972-89DAA76C2027}" type="datetimeFigureOut">
              <a:rPr lang="it-IT" smtClean="0"/>
              <a:t>12/04/2019</a:t>
            </a:fld>
            <a:endParaRPr lang="it-IT"/>
          </a:p>
        </p:txBody>
      </p:sp>
      <p:sp>
        <p:nvSpPr>
          <p:cNvPr id="5" name="Segnaposto piè di pagina 4">
            <a:extLst>
              <a:ext uri="{FF2B5EF4-FFF2-40B4-BE49-F238E27FC236}">
                <a16:creationId xmlns:a16="http://schemas.microsoft.com/office/drawing/2014/main" id="{690CF187-DE79-403A-902F-15A2D3CD4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FC1B0C3-1005-40B6-BEB7-C48C683E3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C1215-B4C5-4995-9A43-D9B813D62CEC}" type="slidenum">
              <a:rPr lang="it-IT" smtClean="0"/>
              <a:t>‹N›</a:t>
            </a:fld>
            <a:endParaRPr lang="it-IT"/>
          </a:p>
        </p:txBody>
      </p:sp>
    </p:spTree>
    <p:extLst>
      <p:ext uri="{BB962C8B-B14F-4D97-AF65-F5344CB8AC3E}">
        <p14:creationId xmlns:p14="http://schemas.microsoft.com/office/powerpoint/2010/main" val="257451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1000" t="2000" b="-3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65E5D8-9954-4B72-9728-67E4A8A3C5A6}"/>
              </a:ext>
            </a:extLst>
          </p:cNvPr>
          <p:cNvSpPr>
            <a:spLocks noGrp="1"/>
          </p:cNvSpPr>
          <p:nvPr>
            <p:ph idx="1"/>
          </p:nvPr>
        </p:nvSpPr>
        <p:spPr>
          <a:xfrm>
            <a:off x="1280160" y="2124392"/>
            <a:ext cx="10515600" cy="2609215"/>
          </a:xfrm>
        </p:spPr>
        <p:txBody>
          <a:bodyPr>
            <a:normAutofit/>
          </a:bodyPr>
          <a:lstStyle/>
          <a:p>
            <a:pPr marL="0" indent="0">
              <a:buNone/>
            </a:pPr>
            <a:r>
              <a:rPr lang="it-IT" sz="13800" dirty="0">
                <a:latin typeface="Maiandra GD" panose="020E0502030308020204" pitchFamily="34" charset="0"/>
              </a:rPr>
              <a:t>I QUECHUA</a:t>
            </a:r>
          </a:p>
        </p:txBody>
      </p:sp>
    </p:spTree>
    <p:extLst>
      <p:ext uri="{BB962C8B-B14F-4D97-AF65-F5344CB8AC3E}">
        <p14:creationId xmlns:p14="http://schemas.microsoft.com/office/powerpoint/2010/main" val="6672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923F116-66C9-44BB-972D-A5E5A24CEABA}"/>
              </a:ext>
            </a:extLst>
          </p:cNvPr>
          <p:cNvSpPr>
            <a:spLocks noGrp="1"/>
          </p:cNvSpPr>
          <p:nvPr>
            <p:ph type="subTitle" idx="1"/>
          </p:nvPr>
        </p:nvSpPr>
        <p:spPr>
          <a:xfrm>
            <a:off x="148590" y="204073"/>
            <a:ext cx="11894820" cy="6358414"/>
          </a:xfrm>
        </p:spPr>
        <p:txBody>
          <a:bodyPr>
            <a:normAutofit/>
          </a:bodyPr>
          <a:lstStyle/>
          <a:p>
            <a:r>
              <a:rPr lang="it-IT" sz="3200" dirty="0">
                <a:solidFill>
                  <a:srgbClr val="FF0000"/>
                </a:solidFill>
                <a:latin typeface="Bodoni MT" panose="02070603080606020203" pitchFamily="18" charset="0"/>
              </a:rPr>
              <a:t>LA POPOLAZIONE DEL QUECHUA</a:t>
            </a:r>
          </a:p>
          <a:p>
            <a:pPr algn="just"/>
            <a:endParaRPr lang="it-IT" dirty="0">
              <a:latin typeface="Bodoni MT" panose="02070603080606020203" pitchFamily="18" charset="0"/>
            </a:endParaRPr>
          </a:p>
          <a:p>
            <a:pPr algn="just"/>
            <a:r>
              <a:rPr lang="it-IT" dirty="0">
                <a:latin typeface="Bodoni MT" panose="02070603080606020203" pitchFamily="18" charset="0"/>
              </a:rPr>
              <a:t>Per popolo quechua si intende l'insieme degli individui che, pur appartenendo a differenti sotto-gruppi etnici, hanno come lingua madre una lingua appartenente alla famiglia quechua e costituiscono la maggioranza della popolazione di Perù e Bolivia. </a:t>
            </a:r>
          </a:p>
          <a:p>
            <a:pPr algn="just">
              <a:lnSpc>
                <a:spcPct val="100000"/>
              </a:lnSpc>
              <a:spcBef>
                <a:spcPts val="600"/>
              </a:spcBef>
            </a:pPr>
            <a:r>
              <a:rPr lang="it-IT" dirty="0">
                <a:latin typeface="Bodoni MT" panose="02070603080606020203" pitchFamily="18" charset="0"/>
              </a:rPr>
              <a:t>Nonostante le diversità sul piano etnico e linguistico, i vari gruppi etnici quechua condividono numerose caratteristiche culturali comuni. Tradizionalmente l'identità quechua è orientata su base locale e, in ogni caso, fortemente legata al sistema economico della comunità. </a:t>
            </a:r>
          </a:p>
          <a:p>
            <a:pPr algn="just">
              <a:lnSpc>
                <a:spcPct val="100000"/>
              </a:lnSpc>
              <a:spcBef>
                <a:spcPts val="600"/>
              </a:spcBef>
            </a:pPr>
            <a:r>
              <a:rPr lang="it-IT" dirty="0">
                <a:latin typeface="Bodoni MT" panose="02070603080606020203" pitchFamily="18" charset="0"/>
              </a:rPr>
              <a:t>I </a:t>
            </a:r>
            <a:r>
              <a:rPr lang="it-IT" dirty="0" err="1">
                <a:latin typeface="Bodoni MT" panose="02070603080606020203" pitchFamily="18" charset="0"/>
              </a:rPr>
              <a:t>quehua</a:t>
            </a:r>
            <a:r>
              <a:rPr lang="it-IT" dirty="0">
                <a:latin typeface="Bodoni MT" panose="02070603080606020203" pitchFamily="18" charset="0"/>
              </a:rPr>
              <a:t> vivono I quechua provengono probabilmente </a:t>
            </a:r>
          </a:p>
          <a:p>
            <a:pPr algn="just">
              <a:lnSpc>
                <a:spcPct val="100000"/>
              </a:lnSpc>
              <a:spcBef>
                <a:spcPts val="600"/>
              </a:spcBef>
            </a:pPr>
            <a:r>
              <a:rPr lang="it-IT" dirty="0">
                <a:latin typeface="Bodoni MT" panose="02070603080606020203" pitchFamily="18" charset="0"/>
              </a:rPr>
              <a:t>da una piccola regione nell'altipiano andino nel Perù </a:t>
            </a:r>
          </a:p>
          <a:p>
            <a:pPr algn="just">
              <a:lnSpc>
                <a:spcPct val="100000"/>
              </a:lnSpc>
              <a:spcBef>
                <a:spcPts val="600"/>
              </a:spcBef>
            </a:pPr>
            <a:r>
              <a:rPr lang="it-IT" dirty="0">
                <a:latin typeface="Bodoni MT" panose="02070603080606020203" pitchFamily="18" charset="0"/>
              </a:rPr>
              <a:t>meridionale.  Le popolazioni quechua abitano una zona delle</a:t>
            </a:r>
          </a:p>
          <a:p>
            <a:pPr algn="just">
              <a:lnSpc>
                <a:spcPct val="100000"/>
              </a:lnSpc>
              <a:spcBef>
                <a:spcPts val="600"/>
              </a:spcBef>
            </a:pPr>
            <a:r>
              <a:rPr lang="it-IT" dirty="0">
                <a:latin typeface="Bodoni MT" panose="02070603080606020203" pitchFamily="18" charset="0"/>
              </a:rPr>
              <a:t>Ande centrali che occupa diversi stati sudamericani come </a:t>
            </a:r>
          </a:p>
          <a:p>
            <a:pPr algn="just">
              <a:lnSpc>
                <a:spcPct val="100000"/>
              </a:lnSpc>
              <a:spcBef>
                <a:spcPts val="600"/>
              </a:spcBef>
            </a:pPr>
            <a:r>
              <a:rPr lang="it-IT" dirty="0">
                <a:latin typeface="Bodoni MT" panose="02070603080606020203" pitchFamily="18" charset="0"/>
              </a:rPr>
              <a:t>Perù, Bolivia ed Ecuador.</a:t>
            </a:r>
          </a:p>
        </p:txBody>
      </p:sp>
      <p:pic>
        <p:nvPicPr>
          <p:cNvPr id="2" name="Immagine 1">
            <a:extLst>
              <a:ext uri="{FF2B5EF4-FFF2-40B4-BE49-F238E27FC236}">
                <a16:creationId xmlns:a16="http://schemas.microsoft.com/office/drawing/2014/main" id="{52DB71D5-E080-4333-A4BD-4216A80F6F84}"/>
              </a:ext>
            </a:extLst>
          </p:cNvPr>
          <p:cNvPicPr>
            <a:picLocks noChangeAspect="1"/>
          </p:cNvPicPr>
          <p:nvPr/>
        </p:nvPicPr>
        <p:blipFill>
          <a:blip r:embed="rId2"/>
          <a:stretch>
            <a:fillRect/>
          </a:stretch>
        </p:blipFill>
        <p:spPr>
          <a:xfrm>
            <a:off x="8149318" y="3689146"/>
            <a:ext cx="3535952" cy="1980134"/>
          </a:xfrm>
          <a:prstGeom prst="rect">
            <a:avLst/>
          </a:prstGeom>
        </p:spPr>
      </p:pic>
    </p:spTree>
    <p:extLst>
      <p:ext uri="{BB962C8B-B14F-4D97-AF65-F5344CB8AC3E}">
        <p14:creationId xmlns:p14="http://schemas.microsoft.com/office/powerpoint/2010/main" val="1829595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heel(1)">
                                      <p:cBhvr>
                                        <p:cTn id="6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B22C4E-98E4-4F04-81E2-9EB94FF84E77}"/>
              </a:ext>
            </a:extLst>
          </p:cNvPr>
          <p:cNvSpPr>
            <a:spLocks noGrp="1"/>
          </p:cNvSpPr>
          <p:nvPr>
            <p:ph idx="1"/>
          </p:nvPr>
        </p:nvSpPr>
        <p:spPr>
          <a:xfrm>
            <a:off x="167640" y="259080"/>
            <a:ext cx="11856720" cy="6050280"/>
          </a:xfrm>
        </p:spPr>
        <p:txBody>
          <a:bodyPr>
            <a:normAutofit/>
          </a:bodyPr>
          <a:lstStyle/>
          <a:p>
            <a:pPr marL="0" indent="0" algn="just">
              <a:buNone/>
            </a:pPr>
            <a:r>
              <a:rPr lang="it-IT" sz="2400" dirty="0">
                <a:solidFill>
                  <a:srgbClr val="FF0000"/>
                </a:solidFill>
                <a:latin typeface="Bodoni MT" panose="02070603080606020203" pitchFamily="18" charset="0"/>
              </a:rPr>
              <a:t>IL SISTEMA ECONOMICO </a:t>
            </a:r>
          </a:p>
          <a:p>
            <a:pPr marL="0" indent="0" algn="just">
              <a:buNone/>
            </a:pPr>
            <a:r>
              <a:rPr lang="it-IT" sz="2400" dirty="0">
                <a:latin typeface="Bodoni MT" panose="02070603080606020203" pitchFamily="18" charset="0"/>
              </a:rPr>
              <a:t>Nelle regioni meridionali degli altopiani il sistema economico è basato sull'agricoltura, mentre nelle regioni settentrionali di </a:t>
            </a:r>
            <a:r>
              <a:rPr lang="it-IT" sz="2400" dirty="0" err="1">
                <a:latin typeface="Bodoni MT" panose="02070603080606020203" pitchFamily="18" charset="0"/>
              </a:rPr>
              <a:t>Puno</a:t>
            </a:r>
            <a:r>
              <a:rPr lang="it-IT" sz="2400" dirty="0">
                <a:latin typeface="Bodoni MT" panose="02070603080606020203" pitchFamily="18" charset="0"/>
              </a:rPr>
              <a:t> è basato sull'allevamento e la pastorizia. La tipica comunità andina si trova in luoghi di elevata altitudine e ciononostante include la coltivazione di diverse varietà di cereali. </a:t>
            </a:r>
          </a:p>
          <a:p>
            <a:pPr marL="0" indent="0" algn="just">
              <a:lnSpc>
                <a:spcPct val="120000"/>
              </a:lnSpc>
              <a:spcBef>
                <a:spcPts val="0"/>
              </a:spcBef>
              <a:buNone/>
            </a:pPr>
            <a:r>
              <a:rPr lang="it-IT" sz="2400" dirty="0">
                <a:latin typeface="Bodoni MT" panose="02070603080606020203" pitchFamily="18" charset="0"/>
              </a:rPr>
              <a:t>La terra appartiene, in generale, all'</a:t>
            </a:r>
            <a:r>
              <a:rPr lang="it-IT" sz="2400" dirty="0" err="1">
                <a:latin typeface="Bodoni MT" panose="02070603080606020203" pitchFamily="18" charset="0"/>
              </a:rPr>
              <a:t>ayllu</a:t>
            </a:r>
            <a:r>
              <a:rPr lang="it-IT" sz="2400" dirty="0">
                <a:latin typeface="Bodoni MT" panose="02070603080606020203" pitchFamily="18" charset="0"/>
              </a:rPr>
              <a:t>, la comunità locale, ed è coltivata collettivamente oppure ridistribuita su base annuale. I grandi proprietari terrieri, a cominciare dall'epoca coloniale e poi in maniera più intensa con la nascita degli stati sudamericani indipendenti, si sono appropriati di tutta o di gran parte della </a:t>
            </a:r>
          </a:p>
          <a:p>
            <a:pPr marL="0" indent="0" algn="just">
              <a:lnSpc>
                <a:spcPct val="120000"/>
              </a:lnSpc>
              <a:spcBef>
                <a:spcPts val="0"/>
              </a:spcBef>
              <a:buNone/>
            </a:pPr>
            <a:r>
              <a:rPr lang="it-IT" sz="2400" dirty="0">
                <a:latin typeface="Bodoni MT" panose="02070603080606020203" pitchFamily="18" charset="0"/>
              </a:rPr>
              <a:t>terra coltivabile e costretto le popolazioni autoctone </a:t>
            </a:r>
          </a:p>
          <a:p>
            <a:pPr marL="0" indent="0" algn="just">
              <a:lnSpc>
                <a:spcPct val="120000"/>
              </a:lnSpc>
              <a:spcBef>
                <a:spcPts val="0"/>
              </a:spcBef>
              <a:buNone/>
            </a:pPr>
            <a:r>
              <a:rPr lang="it-IT" sz="2400" dirty="0">
                <a:latin typeface="Bodoni MT" panose="02070603080606020203" pitchFamily="18" charset="0"/>
              </a:rPr>
              <a:t>a lavorare per loro. </a:t>
            </a:r>
          </a:p>
          <a:p>
            <a:pPr marL="0" indent="0" algn="just">
              <a:buNone/>
            </a:pPr>
            <a:endParaRPr lang="it-IT" sz="2400" dirty="0">
              <a:latin typeface="Bodoni MT" panose="02070603080606020203" pitchFamily="18" charset="0"/>
            </a:endParaRPr>
          </a:p>
        </p:txBody>
      </p:sp>
      <p:pic>
        <p:nvPicPr>
          <p:cNvPr id="4" name="Immagine 3">
            <a:extLst>
              <a:ext uri="{FF2B5EF4-FFF2-40B4-BE49-F238E27FC236}">
                <a16:creationId xmlns:a16="http://schemas.microsoft.com/office/drawing/2014/main" id="{6FE7BBD0-8D1E-41AA-BC80-1B0DD931709C}"/>
              </a:ext>
            </a:extLst>
          </p:cNvPr>
          <p:cNvPicPr>
            <a:picLocks noChangeAspect="1"/>
          </p:cNvPicPr>
          <p:nvPr/>
        </p:nvPicPr>
        <p:blipFill>
          <a:blip r:embed="rId2"/>
          <a:stretch>
            <a:fillRect/>
          </a:stretch>
        </p:blipFill>
        <p:spPr>
          <a:xfrm>
            <a:off x="7132320" y="3429000"/>
            <a:ext cx="4602480" cy="3060649"/>
          </a:xfrm>
          <a:prstGeom prst="rect">
            <a:avLst/>
          </a:prstGeom>
        </p:spPr>
      </p:pic>
    </p:spTree>
    <p:extLst>
      <p:ext uri="{BB962C8B-B14F-4D97-AF65-F5344CB8AC3E}">
        <p14:creationId xmlns:p14="http://schemas.microsoft.com/office/powerpoint/2010/main" val="45273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E1D3D7-03DB-46CF-8373-66989A0D6F6A}"/>
              </a:ext>
            </a:extLst>
          </p:cNvPr>
          <p:cNvSpPr>
            <a:spLocks noGrp="1"/>
          </p:cNvSpPr>
          <p:nvPr>
            <p:ph idx="1"/>
          </p:nvPr>
        </p:nvSpPr>
        <p:spPr>
          <a:xfrm>
            <a:off x="160020" y="348138"/>
            <a:ext cx="8633460" cy="6509862"/>
          </a:xfrm>
        </p:spPr>
        <p:txBody>
          <a:bodyPr>
            <a:normAutofit/>
          </a:bodyPr>
          <a:lstStyle/>
          <a:p>
            <a:pPr marL="0" indent="0" algn="just">
              <a:buNone/>
            </a:pPr>
            <a:r>
              <a:rPr lang="it-IT" sz="2400" dirty="0">
                <a:solidFill>
                  <a:srgbClr val="FF0000"/>
                </a:solidFill>
                <a:latin typeface="Bodoni MT" panose="02070603080606020203" pitchFamily="18" charset="0"/>
              </a:rPr>
              <a:t>LE CONDIZIONI DEL POPOLO</a:t>
            </a:r>
          </a:p>
          <a:p>
            <a:pPr marL="0" indent="0" algn="just">
              <a:buNone/>
            </a:pPr>
            <a:r>
              <a:rPr lang="it-IT" sz="2400" dirty="0">
                <a:latin typeface="Bodoni MT" panose="02070603080606020203" pitchFamily="18" charset="0"/>
              </a:rPr>
              <a:t>Le aspre condizioni di sfruttamento hanno portato ripetutamente a rivolte da parte dei contadini che sono state soppresse con la forza. La più grande di queste rivolte ebbe luogo nel biennio 1780-1781 sotto la guida di </a:t>
            </a:r>
            <a:r>
              <a:rPr lang="it-IT" sz="2400" dirty="0" err="1">
                <a:latin typeface="Bodoni MT" panose="02070603080606020203" pitchFamily="18" charset="0"/>
              </a:rPr>
              <a:t>Túpac</a:t>
            </a:r>
            <a:r>
              <a:rPr lang="it-IT" sz="2400" dirty="0">
                <a:latin typeface="Bodoni MT" panose="02070603080606020203" pitchFamily="18" charset="0"/>
              </a:rPr>
              <a:t> </a:t>
            </a:r>
            <a:r>
              <a:rPr lang="it-IT" sz="2400" dirty="0" err="1">
                <a:latin typeface="Bodoni MT" panose="02070603080606020203" pitchFamily="18" charset="0"/>
              </a:rPr>
              <a:t>Amaru</a:t>
            </a:r>
            <a:r>
              <a:rPr lang="it-IT" sz="2400" dirty="0">
                <a:latin typeface="Bodoni MT" panose="02070603080606020203" pitchFamily="18" charset="0"/>
              </a:rPr>
              <a:t> II.</a:t>
            </a:r>
          </a:p>
          <a:p>
            <a:endParaRPr lang="it-IT" sz="2400" dirty="0">
              <a:latin typeface="Bodoni MT" panose="02070603080606020203" pitchFamily="18" charset="0"/>
            </a:endParaRPr>
          </a:p>
          <a:p>
            <a:pPr marL="0" indent="0" algn="just">
              <a:buNone/>
            </a:pPr>
            <a:r>
              <a:rPr lang="it-IT" sz="2400" dirty="0">
                <a:latin typeface="Bodoni MT" panose="02070603080606020203" pitchFamily="18" charset="0"/>
              </a:rPr>
              <a:t>Alcuni contadini indigeni occuparono le terre dei loro antenati e espulsero gli </a:t>
            </a:r>
            <a:r>
              <a:rPr lang="it-IT" sz="2400" dirty="0" err="1">
                <a:latin typeface="Bodoni MT" panose="02070603080606020203" pitchFamily="18" charset="0"/>
              </a:rPr>
              <a:t>hacendados</a:t>
            </a:r>
            <a:r>
              <a:rPr lang="it-IT" sz="2400" dirty="0">
                <a:latin typeface="Bodoni MT" panose="02070603080606020203" pitchFamily="18" charset="0"/>
              </a:rPr>
              <a:t> nella seconda metà del XX secolo. Le riforme agrarie inclusero espropriazioni ai danni dei grandi proprietari terrieri e in Bolivia la terra venne redistribuita alla popolazione indigena come proprietà privata. La lotta per il diritto alla terra rappresenta una costante di tutte le comunità quechua ed è combattuta senza tregua ancora nel XXI secolo.</a:t>
            </a:r>
          </a:p>
          <a:p>
            <a:endParaRPr lang="it-IT" dirty="0"/>
          </a:p>
        </p:txBody>
      </p:sp>
      <p:pic>
        <p:nvPicPr>
          <p:cNvPr id="6" name="Immagine 5">
            <a:extLst>
              <a:ext uri="{FF2B5EF4-FFF2-40B4-BE49-F238E27FC236}">
                <a16:creationId xmlns:a16="http://schemas.microsoft.com/office/drawing/2014/main" id="{7FAC90CF-335F-4965-B429-B8D3826919C0}"/>
              </a:ext>
            </a:extLst>
          </p:cNvPr>
          <p:cNvPicPr>
            <a:picLocks noChangeAspect="1"/>
          </p:cNvPicPr>
          <p:nvPr/>
        </p:nvPicPr>
        <p:blipFill>
          <a:blip r:embed="rId2"/>
          <a:stretch>
            <a:fillRect/>
          </a:stretch>
        </p:blipFill>
        <p:spPr>
          <a:xfrm>
            <a:off x="8968916" y="1104900"/>
            <a:ext cx="3063064" cy="4648200"/>
          </a:xfrm>
          <a:prstGeom prst="rect">
            <a:avLst/>
          </a:prstGeom>
        </p:spPr>
      </p:pic>
    </p:spTree>
    <p:extLst>
      <p:ext uri="{BB962C8B-B14F-4D97-AF65-F5344CB8AC3E}">
        <p14:creationId xmlns:p14="http://schemas.microsoft.com/office/powerpoint/2010/main" val="358024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8DB45-6808-438D-A138-03ED0FA714B8}"/>
              </a:ext>
            </a:extLst>
          </p:cNvPr>
          <p:cNvSpPr>
            <a:spLocks noGrp="1"/>
          </p:cNvSpPr>
          <p:nvPr>
            <p:ph type="title"/>
          </p:nvPr>
        </p:nvSpPr>
        <p:spPr>
          <a:xfrm>
            <a:off x="1447800" y="369093"/>
            <a:ext cx="8884920" cy="623888"/>
          </a:xfrm>
        </p:spPr>
        <p:txBody>
          <a:bodyPr>
            <a:normAutofit/>
          </a:bodyPr>
          <a:lstStyle/>
          <a:p>
            <a:pPr algn="ctr"/>
            <a:r>
              <a:rPr lang="it-IT" sz="3200" dirty="0">
                <a:solidFill>
                  <a:srgbClr val="FF0000"/>
                </a:solidFill>
                <a:latin typeface="Bodoni MT" panose="02070603080606020203" pitchFamily="18" charset="0"/>
              </a:rPr>
              <a:t>LA LINGUA</a:t>
            </a:r>
          </a:p>
        </p:txBody>
      </p:sp>
      <p:sp>
        <p:nvSpPr>
          <p:cNvPr id="3" name="Segnaposto contenuto 2">
            <a:extLst>
              <a:ext uri="{FF2B5EF4-FFF2-40B4-BE49-F238E27FC236}">
                <a16:creationId xmlns:a16="http://schemas.microsoft.com/office/drawing/2014/main" id="{2AF2A9A4-41D3-48A8-91E9-60AA01838EEF}"/>
              </a:ext>
            </a:extLst>
          </p:cNvPr>
          <p:cNvSpPr>
            <a:spLocks noGrp="1"/>
          </p:cNvSpPr>
          <p:nvPr>
            <p:ph idx="1"/>
          </p:nvPr>
        </p:nvSpPr>
        <p:spPr>
          <a:xfrm>
            <a:off x="107648" y="950877"/>
            <a:ext cx="8884919" cy="5538030"/>
          </a:xfrm>
        </p:spPr>
        <p:txBody>
          <a:bodyPr/>
          <a:lstStyle/>
          <a:p>
            <a:pPr marL="0" indent="0" algn="just">
              <a:lnSpc>
                <a:spcPct val="100000"/>
              </a:lnSpc>
              <a:spcAft>
                <a:spcPts val="600"/>
              </a:spcAft>
              <a:buNone/>
            </a:pPr>
            <a:r>
              <a:rPr lang="it-IT" sz="2400" dirty="0">
                <a:latin typeface="Bodoni MT" panose="02070603080606020203" pitchFamily="18" charset="0"/>
              </a:rPr>
              <a:t>I vari dialetti quechua sono differenti tra loro. Questi dialetti derivano dalla lingua quechua parlata nell'impero </a:t>
            </a:r>
            <a:r>
              <a:rPr lang="it-IT" sz="2400" dirty="0" err="1">
                <a:latin typeface="Bodoni MT" panose="02070603080606020203" pitchFamily="18" charset="0"/>
              </a:rPr>
              <a:t>incadi</a:t>
            </a:r>
            <a:r>
              <a:rPr lang="it-IT" sz="2400" dirty="0">
                <a:latin typeface="Bodoni MT" panose="02070603080606020203" pitchFamily="18" charset="0"/>
              </a:rPr>
              <a:t> cui era la lingua ufficiale. Il quechua non era la lingua esclusiva degli Incas ma era parlata anche da alcune popolazioni che ne sono stati i tradizionali rivali. Il quechua era inoltre parlato già prima degli </a:t>
            </a:r>
          </a:p>
        </p:txBody>
      </p:sp>
      <p:pic>
        <p:nvPicPr>
          <p:cNvPr id="5" name="Immagine 4">
            <a:extLst>
              <a:ext uri="{FF2B5EF4-FFF2-40B4-BE49-F238E27FC236}">
                <a16:creationId xmlns:a16="http://schemas.microsoft.com/office/drawing/2014/main" id="{05E39967-2DFF-4A33-98C7-FFCDE1356CA5}"/>
              </a:ext>
            </a:extLst>
          </p:cNvPr>
          <p:cNvPicPr>
            <a:picLocks noChangeAspect="1"/>
          </p:cNvPicPr>
          <p:nvPr/>
        </p:nvPicPr>
        <p:blipFill>
          <a:blip r:embed="rId2"/>
          <a:stretch>
            <a:fillRect/>
          </a:stretch>
        </p:blipFill>
        <p:spPr>
          <a:xfrm>
            <a:off x="8944032" y="992981"/>
            <a:ext cx="3140320" cy="4187093"/>
          </a:xfrm>
          <a:prstGeom prst="rect">
            <a:avLst/>
          </a:prstGeom>
        </p:spPr>
      </p:pic>
      <p:pic>
        <p:nvPicPr>
          <p:cNvPr id="6" name="Immagine 5">
            <a:extLst>
              <a:ext uri="{FF2B5EF4-FFF2-40B4-BE49-F238E27FC236}">
                <a16:creationId xmlns:a16="http://schemas.microsoft.com/office/drawing/2014/main" id="{F7927841-FA49-439A-8314-F9D97155C582}"/>
              </a:ext>
            </a:extLst>
          </p:cNvPr>
          <p:cNvPicPr>
            <a:picLocks noChangeAspect="1"/>
          </p:cNvPicPr>
          <p:nvPr/>
        </p:nvPicPr>
        <p:blipFill>
          <a:blip r:embed="rId3"/>
          <a:stretch>
            <a:fillRect/>
          </a:stretch>
        </p:blipFill>
        <p:spPr>
          <a:xfrm>
            <a:off x="181999" y="3215640"/>
            <a:ext cx="2134480" cy="3399794"/>
          </a:xfrm>
          <a:prstGeom prst="rect">
            <a:avLst/>
          </a:prstGeom>
        </p:spPr>
      </p:pic>
      <p:sp>
        <p:nvSpPr>
          <p:cNvPr id="9" name="CasellaDiTesto 8">
            <a:extLst>
              <a:ext uri="{FF2B5EF4-FFF2-40B4-BE49-F238E27FC236}">
                <a16:creationId xmlns:a16="http://schemas.microsoft.com/office/drawing/2014/main" id="{0F480F6F-B6BD-4CB5-8A50-4A68B68F9926}"/>
              </a:ext>
            </a:extLst>
          </p:cNvPr>
          <p:cNvSpPr txBox="1"/>
          <p:nvPr/>
        </p:nvSpPr>
        <p:spPr>
          <a:xfrm>
            <a:off x="2544196" y="2765070"/>
            <a:ext cx="6448371" cy="1569660"/>
          </a:xfrm>
          <a:prstGeom prst="rect">
            <a:avLst/>
          </a:prstGeom>
          <a:noFill/>
        </p:spPr>
        <p:txBody>
          <a:bodyPr wrap="square" rtlCol="0">
            <a:spAutoFit/>
          </a:bodyPr>
          <a:lstStyle/>
          <a:p>
            <a:pPr algn="just"/>
            <a:r>
              <a:rPr lang="it-IT" sz="2400" dirty="0">
                <a:latin typeface="Bodoni MT" panose="02070603080606020203" pitchFamily="18" charset="0"/>
              </a:rPr>
              <a:t> </a:t>
            </a:r>
            <a:r>
              <a:rPr lang="it-IT" sz="2400" i="1" dirty="0" err="1">
                <a:latin typeface="Bodoni MT" panose="02070603080606020203" pitchFamily="18" charset="0"/>
              </a:rPr>
              <a:t>Wanka</a:t>
            </a:r>
            <a:r>
              <a:rPr lang="it-IT" sz="2400" dirty="0">
                <a:latin typeface="Bodoni MT" panose="02070603080606020203" pitchFamily="18" charset="0"/>
              </a:rPr>
              <a:t>, mentre altre popolazioni, della Bolivia e dell’Ecuador, adottarono il quechua in un periodo successivo. In epoca moderna il quechua è lingua ufficiale in Perù e in Bolivia.</a:t>
            </a:r>
            <a:endParaRPr lang="it-IT" sz="2400" dirty="0"/>
          </a:p>
        </p:txBody>
      </p:sp>
    </p:spTree>
    <p:extLst>
      <p:ext uri="{BB962C8B-B14F-4D97-AF65-F5344CB8AC3E}">
        <p14:creationId xmlns:p14="http://schemas.microsoft.com/office/powerpoint/2010/main" val="2286089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D6C61-4B2C-4BE8-9EE6-7887AF57DD03}"/>
              </a:ext>
            </a:extLst>
          </p:cNvPr>
          <p:cNvSpPr>
            <a:spLocks noGrp="1"/>
          </p:cNvSpPr>
          <p:nvPr>
            <p:ph type="ctrTitle"/>
          </p:nvPr>
        </p:nvSpPr>
        <p:spPr>
          <a:xfrm>
            <a:off x="1539240" y="48577"/>
            <a:ext cx="9326880" cy="960120"/>
          </a:xfrm>
        </p:spPr>
        <p:txBody>
          <a:bodyPr>
            <a:normAutofit/>
          </a:bodyPr>
          <a:lstStyle/>
          <a:p>
            <a:r>
              <a:rPr lang="it-IT" sz="3200" dirty="0">
                <a:solidFill>
                  <a:srgbClr val="FF0000"/>
                </a:solidFill>
                <a:latin typeface="Bodoni MT" panose="02070603080606020203" pitchFamily="18" charset="0"/>
              </a:rPr>
              <a:t>LA RELIGIONE</a:t>
            </a:r>
          </a:p>
        </p:txBody>
      </p:sp>
      <p:sp>
        <p:nvSpPr>
          <p:cNvPr id="3" name="Sottotitolo 2">
            <a:extLst>
              <a:ext uri="{FF2B5EF4-FFF2-40B4-BE49-F238E27FC236}">
                <a16:creationId xmlns:a16="http://schemas.microsoft.com/office/drawing/2014/main" id="{FF44F05E-6633-435E-8341-20BC6AF60943}"/>
              </a:ext>
            </a:extLst>
          </p:cNvPr>
          <p:cNvSpPr>
            <a:spLocks noGrp="1"/>
          </p:cNvSpPr>
          <p:nvPr>
            <p:ph type="subTitle" idx="1"/>
          </p:nvPr>
        </p:nvSpPr>
        <p:spPr>
          <a:xfrm>
            <a:off x="213360" y="1178717"/>
            <a:ext cx="8458200" cy="5347335"/>
          </a:xfrm>
        </p:spPr>
        <p:txBody>
          <a:bodyPr>
            <a:normAutofit/>
          </a:bodyPr>
          <a:lstStyle/>
          <a:p>
            <a:pPr algn="just"/>
            <a:r>
              <a:rPr lang="it-IT" dirty="0">
                <a:latin typeface="Bodoni MT" panose="02070603080606020203" pitchFamily="18" charset="0"/>
              </a:rPr>
              <a:t>Tutti i quechua delle Ande professano la  religione Cattolica sin dall'epoca coloniale. Ciò nonostante, gli elementi cristiani e le forme religiose tradizionali, si mescolarono </a:t>
            </a:r>
            <a:r>
              <a:rPr lang="it-IT">
                <a:latin typeface="Bodoni MT" panose="02070603080606020203" pitchFamily="18" charset="0"/>
              </a:rPr>
              <a:t>al monoteismo. </a:t>
            </a:r>
            <a:r>
              <a:rPr lang="it-IT" dirty="0">
                <a:latin typeface="Bodoni MT" panose="02070603080606020203" pitchFamily="18" charset="0"/>
              </a:rPr>
              <a:t>Le tradizioni religiose dei quechua sono condivise da altri gruppi e sottogruppi etnici delle Ande, in particolare quella per Pachamama, la Madre Terra, dea della fertilità in onore della quale vengono bruciate offerte. Anche gli apu, gli spiriti della montagna, occupano una posizione privilegiata nella tradizione andina, così come altre divinità minori locali che sono ancora venerate specialmente nel Perù meridionale.</a:t>
            </a:r>
          </a:p>
        </p:txBody>
      </p:sp>
      <p:pic>
        <p:nvPicPr>
          <p:cNvPr id="4" name="Immagine 3">
            <a:extLst>
              <a:ext uri="{FF2B5EF4-FFF2-40B4-BE49-F238E27FC236}">
                <a16:creationId xmlns:a16="http://schemas.microsoft.com/office/drawing/2014/main" id="{FB6BFAC9-409A-48A6-80E7-5B7A49D5D465}"/>
              </a:ext>
            </a:extLst>
          </p:cNvPr>
          <p:cNvPicPr>
            <a:picLocks noChangeAspect="1"/>
          </p:cNvPicPr>
          <p:nvPr/>
        </p:nvPicPr>
        <p:blipFill>
          <a:blip r:embed="rId2"/>
          <a:stretch>
            <a:fillRect/>
          </a:stretch>
        </p:blipFill>
        <p:spPr>
          <a:xfrm>
            <a:off x="8937811" y="1281112"/>
            <a:ext cx="3040829" cy="4295775"/>
          </a:xfrm>
          <a:prstGeom prst="rect">
            <a:avLst/>
          </a:prstGeom>
        </p:spPr>
      </p:pic>
    </p:spTree>
    <p:extLst>
      <p:ext uri="{BB962C8B-B14F-4D97-AF65-F5344CB8AC3E}">
        <p14:creationId xmlns:p14="http://schemas.microsoft.com/office/powerpoint/2010/main" val="383799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000" t="2000" b="-3000"/>
          </a:stretch>
        </a:blip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657F28-3BF7-4999-9DB8-12EC6091568C}"/>
              </a:ext>
            </a:extLst>
          </p:cNvPr>
          <p:cNvSpPr>
            <a:spLocks noGrp="1"/>
          </p:cNvSpPr>
          <p:nvPr>
            <p:ph idx="1"/>
          </p:nvPr>
        </p:nvSpPr>
        <p:spPr>
          <a:xfrm>
            <a:off x="3322320" y="1888808"/>
            <a:ext cx="10728960" cy="4486275"/>
          </a:xfrm>
          <a:noFill/>
        </p:spPr>
        <p:txBody>
          <a:bodyPr/>
          <a:lstStyle/>
          <a:p>
            <a:pPr marL="0" indent="0">
              <a:lnSpc>
                <a:spcPct val="100000"/>
              </a:lnSpc>
              <a:spcBef>
                <a:spcPts val="200"/>
              </a:spcBef>
              <a:buNone/>
            </a:pPr>
            <a:r>
              <a:rPr lang="it-IT" sz="3600" dirty="0">
                <a:solidFill>
                  <a:srgbClr val="FF0000"/>
                </a:solidFill>
                <a:latin typeface="Algerian" panose="04020705040A02060702" pitchFamily="82" charset="0"/>
              </a:rPr>
              <a:t>MARIARITA BARBARINO</a:t>
            </a:r>
          </a:p>
          <a:p>
            <a:pPr marL="0" indent="0">
              <a:lnSpc>
                <a:spcPct val="100000"/>
              </a:lnSpc>
              <a:spcBef>
                <a:spcPts val="200"/>
              </a:spcBef>
              <a:buNone/>
            </a:pPr>
            <a:endParaRPr lang="it-IT" sz="3600" dirty="0">
              <a:solidFill>
                <a:srgbClr val="FF0000"/>
              </a:solidFill>
              <a:latin typeface="Algerian" panose="04020705040A02060702" pitchFamily="82" charset="0"/>
            </a:endParaRPr>
          </a:p>
          <a:p>
            <a:pPr marL="0" indent="0">
              <a:lnSpc>
                <a:spcPct val="100000"/>
              </a:lnSpc>
              <a:spcBef>
                <a:spcPts val="200"/>
              </a:spcBef>
              <a:buNone/>
            </a:pPr>
            <a:r>
              <a:rPr lang="it-IT" sz="3600" dirty="0">
                <a:solidFill>
                  <a:srgbClr val="FF0000"/>
                </a:solidFill>
                <a:latin typeface="Algerian" panose="04020705040A02060702" pitchFamily="82" charset="0"/>
              </a:rPr>
              <a:t>ALESSIA CONIGLIELLO                                                             </a:t>
            </a:r>
          </a:p>
          <a:p>
            <a:pPr marL="0" indent="0">
              <a:lnSpc>
                <a:spcPct val="100000"/>
              </a:lnSpc>
              <a:spcBef>
                <a:spcPts val="200"/>
              </a:spcBef>
              <a:buNone/>
            </a:pPr>
            <a:r>
              <a:rPr lang="it-IT" sz="3600" dirty="0">
                <a:solidFill>
                  <a:srgbClr val="FF0000"/>
                </a:solidFill>
                <a:latin typeface="Algerian" panose="04020705040A02060702" pitchFamily="82" charset="0"/>
              </a:rPr>
              <a:t>                                                                                LORENZO LICCIARDELLO</a:t>
            </a:r>
          </a:p>
          <a:p>
            <a:pPr marL="0" indent="0">
              <a:lnSpc>
                <a:spcPct val="100000"/>
              </a:lnSpc>
              <a:spcBef>
                <a:spcPts val="200"/>
              </a:spcBef>
              <a:buNone/>
            </a:pPr>
            <a:r>
              <a:rPr lang="it-IT" sz="3600" dirty="0">
                <a:solidFill>
                  <a:srgbClr val="FF0000"/>
                </a:solidFill>
                <a:latin typeface="Algerian" panose="04020705040A02060702" pitchFamily="82" charset="0"/>
              </a:rPr>
              <a:t>                                                                                  RAFFAELE BARBUZZA</a:t>
            </a:r>
          </a:p>
          <a:p>
            <a:endParaRPr lang="it-IT" dirty="0"/>
          </a:p>
        </p:txBody>
      </p:sp>
    </p:spTree>
    <p:extLst>
      <p:ext uri="{BB962C8B-B14F-4D97-AF65-F5344CB8AC3E}">
        <p14:creationId xmlns:p14="http://schemas.microsoft.com/office/powerpoint/2010/main" val="21557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408</Words>
  <Application>Microsoft Office PowerPoint</Application>
  <PresentationFormat>Widescreen</PresentationFormat>
  <Paragraphs>29</Paragraphs>
  <Slides>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vt:i4>
      </vt:variant>
    </vt:vector>
  </HeadingPairs>
  <TitlesOfParts>
    <vt:vector size="14" baseType="lpstr">
      <vt:lpstr>Algerian</vt:lpstr>
      <vt:lpstr>Arial</vt:lpstr>
      <vt:lpstr>Bodoni MT</vt:lpstr>
      <vt:lpstr>Calibri</vt:lpstr>
      <vt:lpstr>Calibri Light</vt:lpstr>
      <vt:lpstr>Maiandra GD</vt:lpstr>
      <vt:lpstr>Tema di Office</vt:lpstr>
      <vt:lpstr>Presentazione standard di PowerPoint</vt:lpstr>
      <vt:lpstr>Presentazione standard di PowerPoint</vt:lpstr>
      <vt:lpstr>Presentazione standard di PowerPoint</vt:lpstr>
      <vt:lpstr>Presentazione standard di PowerPoint</vt:lpstr>
      <vt:lpstr>LA LINGUA</vt:lpstr>
      <vt:lpstr>LA RELIGIONE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Mariarita</dc:creator>
  <cp:lastModifiedBy>Mariarita</cp:lastModifiedBy>
  <cp:revision>32</cp:revision>
  <dcterms:created xsi:type="dcterms:W3CDTF">2019-04-10T15:00:13Z</dcterms:created>
  <dcterms:modified xsi:type="dcterms:W3CDTF">2019-04-12T10:12:05Z</dcterms:modified>
</cp:coreProperties>
</file>