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82"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1/22/2019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446C117F-5CCF-4837-BE5F-2B92066CAFAF}" type="datetimeFigureOut">
              <a:rPr lang="en-US" dirty="0"/>
              <a:t>1/22/2019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84EB90BD-B6CE-46B7-997F-7313B992CCDC}" type="datetimeFigureOut">
              <a:rPr lang="en-US" dirty="0"/>
              <a:t>1/22/2019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it-IT"/>
              <a:t>Fare clic per modificare lo stile del titolo dello schema</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CDB9D11F-B188-461D-B23F-39381795C052}" type="datetimeFigureOut">
              <a:rPr lang="en-US" dirty="0"/>
              <a:t>1/22/2019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‹N›</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52E6D8D9-55A2-4063-B0F3-121F44549695}" type="datetimeFigureOut">
              <a:rPr lang="en-US" dirty="0"/>
              <a:t>1/22/2019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it-IT"/>
              <a:t>Fare clic per modificare lo stile del titolo dello schema</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3" name="Date Placeholder 2"/>
          <p:cNvSpPr>
            <a:spLocks noGrp="1"/>
          </p:cNvSpPr>
          <p:nvPr>
            <p:ph type="dt" sz="half" idx="10"/>
          </p:nvPr>
        </p:nvSpPr>
        <p:spPr/>
        <p:txBody>
          <a:bodyPr/>
          <a:lstStyle/>
          <a:p>
            <a:fld id="{D4B24536-994D-4021-A283-9F449C0DB509}" type="datetimeFigureOut">
              <a:rPr lang="en-US" dirty="0"/>
              <a:t>1/22/2019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it-IT"/>
              <a:t>Fare clic per modificare lo stile del titolo dello schema</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3" name="Date Placeholder 2"/>
          <p:cNvSpPr>
            <a:spLocks noGrp="1"/>
          </p:cNvSpPr>
          <p:nvPr>
            <p:ph type="dt" sz="half" idx="10"/>
          </p:nvPr>
        </p:nvSpPr>
        <p:spPr/>
        <p:txBody>
          <a:bodyPr/>
          <a:lstStyle/>
          <a:p>
            <a:fld id="{3CBBBB78-C96F-47B7-AB17-D852CA960AC9}" type="datetimeFigureOut">
              <a:rPr lang="en-US" dirty="0"/>
              <a:t>1/22/2019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1/22/2019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1/22/2019</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1/22/2019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30578ACC-22D6-47C1-A373-4FD133E34F3C}" type="datetimeFigureOut">
              <a:rPr lang="en-US" dirty="0"/>
              <a:t>1/22/2019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1/22/2019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680322" y="3030008"/>
            <a:ext cx="4698355" cy="2906179"/>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5594123" y="3030008"/>
            <a:ext cx="4700059" cy="2906179"/>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1/22/2019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1/22/2019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1/22/2019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E331444B-B92B-4E27-8C94-BB93EAF5CB18}" type="datetimeFigureOut">
              <a:rPr lang="en-US" dirty="0"/>
              <a:t>1/22/2019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363EFA5E-FA76-400D-B3DC-F0BA90E6D107}" type="datetimeFigureOut">
              <a:rPr lang="en-US" dirty="0"/>
              <a:t>1/22/2019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1/22/2019</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2EAFF13E-F59F-467F-AD7D-E84ADE21240E}"/>
              </a:ext>
            </a:extLst>
          </p:cNvPr>
          <p:cNvSpPr>
            <a:spLocks noGrp="1"/>
          </p:cNvSpPr>
          <p:nvPr>
            <p:ph type="ctrTitle"/>
          </p:nvPr>
        </p:nvSpPr>
        <p:spPr>
          <a:xfrm>
            <a:off x="133567" y="1734532"/>
            <a:ext cx="8144134" cy="2409954"/>
          </a:xfrm>
        </p:spPr>
        <p:txBody>
          <a:bodyPr/>
          <a:lstStyle/>
          <a:p>
            <a:r>
              <a:rPr lang="it-IT" sz="4800" b="1" dirty="0">
                <a:solidFill>
                  <a:srgbClr val="0070C0"/>
                </a:solidFill>
                <a:latin typeface="+mn-lt"/>
              </a:rPr>
              <a:t>Siria e Afghanistan: la culla dell’integralismo islamico </a:t>
            </a:r>
          </a:p>
        </p:txBody>
      </p:sp>
    </p:spTree>
    <p:extLst>
      <p:ext uri="{BB962C8B-B14F-4D97-AF65-F5344CB8AC3E}">
        <p14:creationId xmlns:p14="http://schemas.microsoft.com/office/powerpoint/2010/main" val="2897138967"/>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268516EE-581C-4BE1-9DEE-2748AE18400C}"/>
              </a:ext>
            </a:extLst>
          </p:cNvPr>
          <p:cNvSpPr>
            <a:spLocks noGrp="1"/>
          </p:cNvSpPr>
          <p:nvPr>
            <p:ph type="title"/>
          </p:nvPr>
        </p:nvSpPr>
        <p:spPr/>
        <p:txBody>
          <a:bodyPr>
            <a:normAutofit/>
          </a:bodyPr>
          <a:lstStyle/>
          <a:p>
            <a:r>
              <a:rPr lang="it-IT" sz="4800" b="1" dirty="0">
                <a:solidFill>
                  <a:srgbClr val="0070C0"/>
                </a:solidFill>
                <a:latin typeface="+mn-lt"/>
              </a:rPr>
              <a:t>L’integralismo islamico </a:t>
            </a:r>
          </a:p>
        </p:txBody>
      </p:sp>
      <p:sp>
        <p:nvSpPr>
          <p:cNvPr id="3" name="Segnaposto contenuto 2">
            <a:extLst>
              <a:ext uri="{FF2B5EF4-FFF2-40B4-BE49-F238E27FC236}">
                <a16:creationId xmlns="" xmlns:a16="http://schemas.microsoft.com/office/drawing/2014/main" id="{84EE03C8-1F4C-4B74-A99D-99C3DC0A0FE8}"/>
              </a:ext>
            </a:extLst>
          </p:cNvPr>
          <p:cNvSpPr>
            <a:spLocks noGrp="1"/>
          </p:cNvSpPr>
          <p:nvPr>
            <p:ph idx="1"/>
          </p:nvPr>
        </p:nvSpPr>
        <p:spPr>
          <a:xfrm>
            <a:off x="84841" y="2064470"/>
            <a:ext cx="11896627" cy="4543720"/>
          </a:xfrm>
        </p:spPr>
        <p:txBody>
          <a:bodyPr>
            <a:normAutofit/>
          </a:bodyPr>
          <a:lstStyle/>
          <a:p>
            <a:pPr marL="0" indent="0" algn="just">
              <a:buNone/>
            </a:pPr>
            <a:r>
              <a:rPr lang="it-IT" dirty="0">
                <a:solidFill>
                  <a:schemeClr val="bg1"/>
                </a:solidFill>
              </a:rPr>
              <a:t>Il termine </a:t>
            </a:r>
            <a:r>
              <a:rPr lang="it-IT" b="1" dirty="0">
                <a:solidFill>
                  <a:schemeClr val="bg1"/>
                </a:solidFill>
              </a:rPr>
              <a:t>integralismo islamico</a:t>
            </a:r>
            <a:r>
              <a:rPr lang="it-IT" dirty="0">
                <a:solidFill>
                  <a:schemeClr val="bg1"/>
                </a:solidFill>
              </a:rPr>
              <a:t> usato dai media occidentali,</a:t>
            </a:r>
            <a:r>
              <a:rPr lang="it-IT" i="1" dirty="0">
                <a:solidFill>
                  <a:schemeClr val="bg1"/>
                </a:solidFill>
              </a:rPr>
              <a:t> indica quella corrente di attivismo politico e di pensiero che si richiama ai precetti fondamentali dell'Islam delle origini.</a:t>
            </a:r>
            <a:r>
              <a:rPr lang="it-IT" dirty="0">
                <a:solidFill>
                  <a:schemeClr val="bg1"/>
                </a:solidFill>
              </a:rPr>
              <a:t> (quello di Maometto). I suoi sostenitori, mirano a riportare la comunità musulmana, e idealmente il mondo intero, alla condizione idealizzata dell'Islam delle origini, quella della Medina del periodo compreso tra il 622 e il 632 dell’era cristiana, l' "Età dell'oro" in cui visse e agì il profeta Muhammad. I musulmani hanno una visione del mondo basata su uno stretto legame fra precetti religiosi ed ordinamento della società, dello Stato e del potere. È quindi proibito, ad un credente, esprimere la propria fede in modo intimo, ma deve esprimerla e seguirne i precetti anche in quella pubblica. In contrasto con il modello occidentale: la religione, la politica e la vita pubblica nell'Islam sono così strettamente connessi, finendo per influenzarsi a vicenda.</a:t>
            </a:r>
          </a:p>
          <a:p>
            <a:endParaRPr lang="it-IT" dirty="0"/>
          </a:p>
        </p:txBody>
      </p:sp>
      <p:pic>
        <p:nvPicPr>
          <p:cNvPr id="4" name="Immagine 3">
            <a:extLst>
              <a:ext uri="{FF2B5EF4-FFF2-40B4-BE49-F238E27FC236}">
                <a16:creationId xmlns="" xmlns:a16="http://schemas.microsoft.com/office/drawing/2014/main" id="{6C6BE3FC-D473-4AAD-8AE0-C9598B0A5C86}"/>
              </a:ext>
            </a:extLst>
          </p:cNvPr>
          <p:cNvPicPr>
            <a:picLocks noChangeAspect="1"/>
          </p:cNvPicPr>
          <p:nvPr/>
        </p:nvPicPr>
        <p:blipFill>
          <a:blip r:embed="rId2"/>
          <a:stretch>
            <a:fillRect/>
          </a:stretch>
        </p:blipFill>
        <p:spPr>
          <a:xfrm>
            <a:off x="9277941" y="207389"/>
            <a:ext cx="2914059" cy="1821287"/>
          </a:xfrm>
          <a:prstGeom prst="rect">
            <a:avLst/>
          </a:prstGeom>
        </p:spPr>
      </p:pic>
    </p:spTree>
    <p:extLst>
      <p:ext uri="{BB962C8B-B14F-4D97-AF65-F5344CB8AC3E}">
        <p14:creationId xmlns:p14="http://schemas.microsoft.com/office/powerpoint/2010/main" val="3804968720"/>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F1463AD6-DA05-4C08-8942-A13BDB6C6872}"/>
              </a:ext>
            </a:extLst>
          </p:cNvPr>
          <p:cNvSpPr>
            <a:spLocks noGrp="1"/>
          </p:cNvSpPr>
          <p:nvPr>
            <p:ph type="title"/>
          </p:nvPr>
        </p:nvSpPr>
        <p:spPr>
          <a:xfrm>
            <a:off x="680321" y="697584"/>
            <a:ext cx="9613861" cy="1136582"/>
          </a:xfrm>
        </p:spPr>
        <p:txBody>
          <a:bodyPr/>
          <a:lstStyle/>
          <a:p>
            <a:r>
              <a:rPr lang="it-IT" dirty="0" smtClean="0">
                <a:solidFill>
                  <a:srgbClr val="0070C0"/>
                </a:solidFill>
              </a:rPr>
              <a:t>Maometto e la nascita dell’islam…</a:t>
            </a:r>
            <a:endParaRPr lang="it-IT" dirty="0">
              <a:solidFill>
                <a:srgbClr val="0070C0"/>
              </a:solidFill>
            </a:endParaRPr>
          </a:p>
        </p:txBody>
      </p:sp>
      <p:sp>
        <p:nvSpPr>
          <p:cNvPr id="3" name="Segnaposto contenuto 2">
            <a:extLst>
              <a:ext uri="{FF2B5EF4-FFF2-40B4-BE49-F238E27FC236}">
                <a16:creationId xmlns="" xmlns:a16="http://schemas.microsoft.com/office/drawing/2014/main" id="{822CD387-D5F6-4E51-A3B9-436122A1FC75}"/>
              </a:ext>
            </a:extLst>
          </p:cNvPr>
          <p:cNvSpPr>
            <a:spLocks noGrp="1"/>
          </p:cNvSpPr>
          <p:nvPr>
            <p:ph idx="1"/>
          </p:nvPr>
        </p:nvSpPr>
        <p:spPr/>
        <p:txBody>
          <a:bodyPr>
            <a:normAutofit/>
          </a:bodyPr>
          <a:lstStyle/>
          <a:p>
            <a:pPr marL="0" indent="0" algn="just">
              <a:buNone/>
            </a:pPr>
            <a:r>
              <a:rPr lang="it-IT" dirty="0" smtClean="0">
                <a:solidFill>
                  <a:schemeClr val="bg1"/>
                </a:solidFill>
              </a:rPr>
              <a:t>L’applicazione </a:t>
            </a:r>
            <a:r>
              <a:rPr lang="it-IT" dirty="0">
                <a:solidFill>
                  <a:schemeClr val="bg1"/>
                </a:solidFill>
              </a:rPr>
              <a:t>integrale dei dogmi e delle pratiche dell’islam , ha l’obiettivo di riportare la comunità musulmana, insieme a tutto il mondo, verso una condizione armoniosa e </a:t>
            </a:r>
            <a:r>
              <a:rPr lang="it-IT" dirty="0" smtClean="0">
                <a:solidFill>
                  <a:schemeClr val="bg1"/>
                </a:solidFill>
              </a:rPr>
              <a:t>ideale.</a:t>
            </a:r>
          </a:p>
          <a:p>
            <a:pPr marL="0" indent="0" algn="just">
              <a:buNone/>
            </a:pPr>
            <a:r>
              <a:rPr lang="it-IT" dirty="0" smtClean="0">
                <a:solidFill>
                  <a:schemeClr val="bg1"/>
                </a:solidFill>
              </a:rPr>
              <a:t>L’islam </a:t>
            </a:r>
            <a:r>
              <a:rPr lang="it-IT" dirty="0">
                <a:solidFill>
                  <a:schemeClr val="bg1"/>
                </a:solidFill>
              </a:rPr>
              <a:t>è nato in un’immensa penisola al di fuori della zona  romana, nella quale vivevano alcune dozzine di tribù arabe autonome, con solo qualche istituzione in comune: la lingua, alcuni culti, un calendario, fiere e tornei di poesia. Maometto (dal 622 fino alla sua morte nel 632) fu considerato capo supremo, a un tempo politico e religioso;</a:t>
            </a:r>
            <a:endParaRPr lang="it-IT" dirty="0">
              <a:solidFill>
                <a:schemeClr val="bg1"/>
              </a:solidFill>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96525" y="124832"/>
            <a:ext cx="1895475" cy="2409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945925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rgbClr val="0070C0"/>
                </a:solidFill>
              </a:rPr>
              <a:t>Guerra in Siria a partire dal 2011…</a:t>
            </a:r>
            <a:endParaRPr lang="it-IT" dirty="0">
              <a:solidFill>
                <a:srgbClr val="0070C0"/>
              </a:solidFill>
            </a:endParaRPr>
          </a:p>
        </p:txBody>
      </p:sp>
      <p:sp>
        <p:nvSpPr>
          <p:cNvPr id="3" name="Segnaposto contenuto 2"/>
          <p:cNvSpPr>
            <a:spLocks noGrp="1"/>
          </p:cNvSpPr>
          <p:nvPr>
            <p:ph idx="1"/>
          </p:nvPr>
        </p:nvSpPr>
        <p:spPr>
          <a:xfrm>
            <a:off x="334851" y="2356836"/>
            <a:ext cx="11101587" cy="3786388"/>
          </a:xfrm>
        </p:spPr>
        <p:txBody>
          <a:bodyPr>
            <a:noAutofit/>
          </a:bodyPr>
          <a:lstStyle/>
          <a:p>
            <a:pPr marL="0" indent="0" algn="just" fontAlgn="base">
              <a:buNone/>
            </a:pPr>
            <a:r>
              <a:rPr lang="it-IT" dirty="0" smtClean="0">
                <a:solidFill>
                  <a:schemeClr val="bg1"/>
                </a:solidFill>
              </a:rPr>
              <a:t>La </a:t>
            </a:r>
            <a:r>
              <a:rPr lang="it-IT" dirty="0">
                <a:solidFill>
                  <a:schemeClr val="bg1"/>
                </a:solidFill>
              </a:rPr>
              <a:t>guerra in Siria è conosciuta anche come </a:t>
            </a:r>
            <a:r>
              <a:rPr lang="it-IT" b="1" dirty="0">
                <a:solidFill>
                  <a:schemeClr val="bg1"/>
                </a:solidFill>
              </a:rPr>
              <a:t>guerra civile </a:t>
            </a:r>
            <a:r>
              <a:rPr lang="it-IT" b="1" dirty="0" smtClean="0">
                <a:solidFill>
                  <a:schemeClr val="bg1"/>
                </a:solidFill>
              </a:rPr>
              <a:t>siriana. </a:t>
            </a:r>
            <a:r>
              <a:rPr lang="it-IT" dirty="0" smtClean="0">
                <a:solidFill>
                  <a:schemeClr val="bg1"/>
                </a:solidFill>
              </a:rPr>
              <a:t>Si </a:t>
            </a:r>
            <a:r>
              <a:rPr lang="it-IT" dirty="0">
                <a:solidFill>
                  <a:schemeClr val="bg1"/>
                </a:solidFill>
              </a:rPr>
              <a:t>tratta di un conflitto iniziato nel 2011 e che va avanti ininterrottamente da cinque anni e che </a:t>
            </a:r>
            <a:r>
              <a:rPr lang="it-IT" dirty="0" smtClean="0">
                <a:solidFill>
                  <a:schemeClr val="bg1"/>
                </a:solidFill>
              </a:rPr>
              <a:t>causa </a:t>
            </a:r>
            <a:r>
              <a:rPr lang="it-IT" dirty="0">
                <a:solidFill>
                  <a:schemeClr val="bg1"/>
                </a:solidFill>
              </a:rPr>
              <a:t>più di 300.000 vittime e migliaia di profughi.</a:t>
            </a:r>
            <a:br>
              <a:rPr lang="it-IT" dirty="0">
                <a:solidFill>
                  <a:schemeClr val="bg1"/>
                </a:solidFill>
              </a:rPr>
            </a:br>
            <a:r>
              <a:rPr lang="it-IT" dirty="0">
                <a:solidFill>
                  <a:schemeClr val="bg1"/>
                </a:solidFill>
              </a:rPr>
              <a:t>Tutto ha avuto inizio nel marzo 2011, quando la popolazione manifestò contro il regime del presidente </a:t>
            </a:r>
            <a:r>
              <a:rPr lang="it-IT" dirty="0" err="1">
                <a:solidFill>
                  <a:schemeClr val="bg1"/>
                </a:solidFill>
              </a:rPr>
              <a:t>Bashar</a:t>
            </a:r>
            <a:r>
              <a:rPr lang="it-IT" dirty="0">
                <a:solidFill>
                  <a:schemeClr val="bg1"/>
                </a:solidFill>
              </a:rPr>
              <a:t> </a:t>
            </a:r>
            <a:r>
              <a:rPr lang="it-IT" dirty="0" smtClean="0">
                <a:solidFill>
                  <a:schemeClr val="bg1"/>
                </a:solidFill>
              </a:rPr>
              <a:t>al-</a:t>
            </a:r>
            <a:r>
              <a:rPr lang="it-IT" dirty="0" err="1" smtClean="0">
                <a:solidFill>
                  <a:schemeClr val="bg1"/>
                </a:solidFill>
              </a:rPr>
              <a:t>Assad</a:t>
            </a:r>
            <a:r>
              <a:rPr lang="it-IT" dirty="0" smtClean="0">
                <a:solidFill>
                  <a:schemeClr val="bg1"/>
                </a:solidFill>
              </a:rPr>
              <a:t>, </a:t>
            </a:r>
            <a:r>
              <a:rPr lang="it-IT" dirty="0">
                <a:solidFill>
                  <a:schemeClr val="bg1"/>
                </a:solidFill>
              </a:rPr>
              <a:t>succeduto al padre, che governa la Siria </a:t>
            </a:r>
            <a:r>
              <a:rPr lang="it-IT" dirty="0" smtClean="0">
                <a:solidFill>
                  <a:schemeClr val="bg1"/>
                </a:solidFill>
              </a:rPr>
              <a:t>dal 2000. </a:t>
            </a:r>
            <a:r>
              <a:rPr lang="it-IT" dirty="0">
                <a:solidFill>
                  <a:schemeClr val="bg1"/>
                </a:solidFill>
              </a:rPr>
              <a:t>Il regime cercò di reprimere con la forza le manifestazioni, causando centinaia di morti, ma le proteste si diffusero.</a:t>
            </a:r>
            <a:br>
              <a:rPr lang="it-IT" dirty="0">
                <a:solidFill>
                  <a:schemeClr val="bg1"/>
                </a:solidFill>
              </a:rPr>
            </a:br>
            <a:r>
              <a:rPr lang="it-IT" dirty="0">
                <a:solidFill>
                  <a:schemeClr val="bg1"/>
                </a:solidFill>
              </a:rPr>
              <a:t>Dopo le repressioni una parte dei manifestanti è passata alla lotta armata e alcuni soldati siriani hanno disertato per unirsi alle proteste. Negli ultimi mesi del 2011 alcuni ufficiali disertori hanno proclamato la nascita dell’Esercito Siriano Libero (cioè l’FSA, Free </a:t>
            </a:r>
            <a:r>
              <a:rPr lang="it-IT" dirty="0" err="1">
                <a:solidFill>
                  <a:schemeClr val="bg1"/>
                </a:solidFill>
              </a:rPr>
              <a:t>Sirian</a:t>
            </a:r>
            <a:r>
              <a:rPr lang="it-IT" dirty="0">
                <a:solidFill>
                  <a:schemeClr val="bg1"/>
                </a:solidFill>
              </a:rPr>
              <a:t> </a:t>
            </a:r>
            <a:r>
              <a:rPr lang="it-IT" dirty="0" err="1">
                <a:solidFill>
                  <a:schemeClr val="bg1"/>
                </a:solidFill>
              </a:rPr>
              <a:t>Army</a:t>
            </a:r>
            <a:r>
              <a:rPr lang="it-IT" dirty="0">
                <a:solidFill>
                  <a:schemeClr val="bg1"/>
                </a:solidFill>
              </a:rPr>
              <a:t>). Da allora si è passati ad una vera e proprio guerra civile.</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58945" y="568281"/>
            <a:ext cx="2857500" cy="1600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069611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Afghanistan e Talebani;</a:t>
            </a:r>
            <a:endParaRPr lang="it-IT" dirty="0"/>
          </a:p>
        </p:txBody>
      </p:sp>
      <p:sp>
        <p:nvSpPr>
          <p:cNvPr id="3" name="Segnaposto contenuto 2"/>
          <p:cNvSpPr>
            <a:spLocks noGrp="1"/>
          </p:cNvSpPr>
          <p:nvPr>
            <p:ph idx="1"/>
          </p:nvPr>
        </p:nvSpPr>
        <p:spPr>
          <a:xfrm>
            <a:off x="90153" y="2099256"/>
            <a:ext cx="11900078" cy="4649273"/>
          </a:xfrm>
        </p:spPr>
        <p:txBody>
          <a:bodyPr>
            <a:normAutofit fontScale="92500" lnSpcReduction="20000"/>
          </a:bodyPr>
          <a:lstStyle/>
          <a:p>
            <a:pPr marL="0" indent="0" algn="just">
              <a:buNone/>
            </a:pPr>
            <a:r>
              <a:rPr lang="it-IT" dirty="0">
                <a:solidFill>
                  <a:schemeClr val="bg1"/>
                </a:solidFill>
              </a:rPr>
              <a:t>Il termine </a:t>
            </a:r>
            <a:r>
              <a:rPr lang="it-IT" b="1" dirty="0">
                <a:solidFill>
                  <a:schemeClr val="bg1"/>
                </a:solidFill>
              </a:rPr>
              <a:t>talebani</a:t>
            </a:r>
            <a:r>
              <a:rPr lang="it-IT" dirty="0">
                <a:solidFill>
                  <a:schemeClr val="bg1"/>
                </a:solidFill>
              </a:rPr>
              <a:t> </a:t>
            </a:r>
            <a:r>
              <a:rPr lang="it-IT" dirty="0" smtClean="0">
                <a:solidFill>
                  <a:schemeClr val="bg1"/>
                </a:solidFill>
              </a:rPr>
              <a:t> </a:t>
            </a:r>
            <a:r>
              <a:rPr lang="it-IT" dirty="0">
                <a:solidFill>
                  <a:schemeClr val="bg1"/>
                </a:solidFill>
              </a:rPr>
              <a:t>indica gli studenti delle scuole coraniche in area iranica, incaricati della prima alfabetizzazione, basata su testi sacri islamici. Il nome ha assunto notorietà a causa dell'improprio uso del termine da parte dei mezzi di comunicazione di massa per indicare la popolazione di orientamento religioso fondamentalista presente in Afghanistan e nel confinante </a:t>
            </a:r>
            <a:r>
              <a:rPr lang="it-IT" dirty="0" smtClean="0">
                <a:solidFill>
                  <a:schemeClr val="bg1"/>
                </a:solidFill>
              </a:rPr>
              <a:t>Pakistan.</a:t>
            </a:r>
          </a:p>
          <a:p>
            <a:pPr marL="0" indent="0" algn="just">
              <a:buNone/>
            </a:pPr>
            <a:r>
              <a:rPr lang="it-IT" dirty="0" smtClean="0">
                <a:solidFill>
                  <a:schemeClr val="bg1"/>
                </a:solidFill>
              </a:rPr>
              <a:t>Sviluppatisi </a:t>
            </a:r>
            <a:r>
              <a:rPr lang="it-IT" dirty="0">
                <a:solidFill>
                  <a:schemeClr val="bg1"/>
                </a:solidFill>
              </a:rPr>
              <a:t>come movimento politico e militare per la difesa dell'Afghanistan nella guerriglia successiva al crollo del regime sovietico, i talebani sono noti per essersi fatti portatori dell'ideale politico-religioso che vorrebbe recuperare tutto il portato culturale, sociale, giuridico ed economico dell'Islam per costituire un Emirato. Dopo una sanguinosa guerra civile che li ha visti prevalere su Tagiki ed Uzbeki, essi hanno governato su gran parte </a:t>
            </a:r>
            <a:r>
              <a:rPr lang="it-IT" dirty="0" smtClean="0">
                <a:solidFill>
                  <a:schemeClr val="bg1"/>
                </a:solidFill>
              </a:rPr>
              <a:t>dell'Afghanistan, dal</a:t>
            </a:r>
            <a:r>
              <a:rPr lang="it-IT" dirty="0">
                <a:solidFill>
                  <a:schemeClr val="bg1"/>
                </a:solidFill>
              </a:rPr>
              <a:t> 1996 al 2001, ricevendo un riconoscimento diplomatico solo da parte di tre nazioni: Emirati Arabi Uniti, Pakistan e Arabia </a:t>
            </a:r>
            <a:r>
              <a:rPr lang="it-IT" dirty="0" smtClean="0">
                <a:solidFill>
                  <a:schemeClr val="bg1"/>
                </a:solidFill>
              </a:rPr>
              <a:t>Saudita. </a:t>
            </a:r>
          </a:p>
          <a:p>
            <a:pPr marL="0" indent="0" algn="just">
              <a:buNone/>
            </a:pPr>
            <a:r>
              <a:rPr lang="it-IT" dirty="0" smtClean="0">
                <a:solidFill>
                  <a:schemeClr val="bg1"/>
                </a:solidFill>
              </a:rPr>
              <a:t>I </a:t>
            </a:r>
            <a:r>
              <a:rPr lang="it-IT" dirty="0">
                <a:solidFill>
                  <a:schemeClr val="bg1"/>
                </a:solidFill>
              </a:rPr>
              <a:t>membri più influenti, tra cui il </a:t>
            </a:r>
            <a:r>
              <a:rPr lang="it-IT" dirty="0" err="1">
                <a:solidFill>
                  <a:schemeClr val="bg1"/>
                </a:solidFill>
              </a:rPr>
              <a:t>mullā</a:t>
            </a:r>
            <a:r>
              <a:rPr lang="it-IT" dirty="0">
                <a:solidFill>
                  <a:schemeClr val="bg1"/>
                </a:solidFill>
              </a:rPr>
              <a:t> Mohammed Omar, capo religioso del movimento, erano </a:t>
            </a:r>
            <a:r>
              <a:rPr lang="it-IT" dirty="0" err="1" smtClean="0">
                <a:solidFill>
                  <a:schemeClr val="bg1"/>
                </a:solidFill>
              </a:rPr>
              <a:t>ulama</a:t>
            </a:r>
            <a:r>
              <a:rPr lang="it-IT" dirty="0">
                <a:solidFill>
                  <a:schemeClr val="bg1"/>
                </a:solidFill>
              </a:rPr>
              <a:t> (studiosi religiosi islamici). Ostili ad adattare la loro patria alle società più moderne del pianeta, essi respinsero ogni tentativo di interpretazione che non fosse inquadrato nella più conservatrice tradizione spirituale e culturale del pensiero islamico, adottando un atteggiamento repressivo nei confronti degli oppositori.</a:t>
            </a:r>
          </a:p>
          <a:p>
            <a:endParaRPr lang="it-IT"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05925" y="526289"/>
            <a:ext cx="2886075" cy="15811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846399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smtClean="0">
                <a:solidFill>
                  <a:srgbClr val="0070C0"/>
                </a:solidFill>
                <a:latin typeface="+mn-lt"/>
              </a:rPr>
              <a:t>LAVORO REALIZZATO DA:</a:t>
            </a:r>
            <a:endParaRPr lang="it-IT" b="1" dirty="0">
              <a:solidFill>
                <a:srgbClr val="0070C0"/>
              </a:solidFill>
              <a:latin typeface="+mn-lt"/>
            </a:endParaRPr>
          </a:p>
        </p:txBody>
      </p:sp>
      <p:sp>
        <p:nvSpPr>
          <p:cNvPr id="3" name="Segnaposto contenuto 2"/>
          <p:cNvSpPr>
            <a:spLocks noGrp="1"/>
          </p:cNvSpPr>
          <p:nvPr>
            <p:ph idx="1"/>
          </p:nvPr>
        </p:nvSpPr>
        <p:spPr>
          <a:xfrm>
            <a:off x="680321" y="2336872"/>
            <a:ext cx="9613861" cy="3883623"/>
          </a:xfrm>
        </p:spPr>
        <p:txBody>
          <a:bodyPr>
            <a:noAutofit/>
          </a:bodyPr>
          <a:lstStyle/>
          <a:p>
            <a:r>
              <a:rPr lang="it-IT" sz="4800" b="1" dirty="0" smtClean="0">
                <a:solidFill>
                  <a:srgbClr val="002060"/>
                </a:solidFill>
              </a:rPr>
              <a:t>Grazia Grasso;</a:t>
            </a:r>
          </a:p>
          <a:p>
            <a:r>
              <a:rPr lang="it-IT" sz="4800" b="1" dirty="0" smtClean="0">
                <a:solidFill>
                  <a:srgbClr val="002060"/>
                </a:solidFill>
              </a:rPr>
              <a:t>Raffele </a:t>
            </a:r>
            <a:r>
              <a:rPr lang="it-IT" sz="4800" b="1" dirty="0" err="1" smtClean="0">
                <a:solidFill>
                  <a:srgbClr val="002060"/>
                </a:solidFill>
              </a:rPr>
              <a:t>Barbuzza</a:t>
            </a:r>
            <a:r>
              <a:rPr lang="it-IT" sz="4800" b="1" dirty="0" smtClean="0">
                <a:solidFill>
                  <a:srgbClr val="002060"/>
                </a:solidFill>
              </a:rPr>
              <a:t>;</a:t>
            </a:r>
          </a:p>
          <a:p>
            <a:r>
              <a:rPr lang="it-IT" sz="4800" b="1" dirty="0" smtClean="0">
                <a:solidFill>
                  <a:srgbClr val="002060"/>
                </a:solidFill>
              </a:rPr>
              <a:t>Federico Bonanno</a:t>
            </a:r>
          </a:p>
          <a:p>
            <a:pPr marL="0" indent="0">
              <a:buNone/>
            </a:pPr>
            <a:r>
              <a:rPr lang="it-IT" sz="4800" b="1" dirty="0" smtClean="0">
                <a:solidFill>
                  <a:srgbClr val="002060"/>
                </a:solidFill>
              </a:rPr>
              <a:t>&amp;</a:t>
            </a:r>
          </a:p>
          <a:p>
            <a:r>
              <a:rPr lang="it-IT" sz="4800" b="1" dirty="0" smtClean="0">
                <a:solidFill>
                  <a:srgbClr val="002060"/>
                </a:solidFill>
              </a:rPr>
              <a:t>Cinzia </a:t>
            </a:r>
            <a:r>
              <a:rPr lang="it-IT" sz="4800" b="1" dirty="0" err="1" smtClean="0">
                <a:solidFill>
                  <a:srgbClr val="002060"/>
                </a:solidFill>
              </a:rPr>
              <a:t>Virgillito</a:t>
            </a:r>
            <a:r>
              <a:rPr lang="it-IT" sz="4800" b="1" dirty="0" smtClean="0">
                <a:solidFill>
                  <a:srgbClr val="002060"/>
                </a:solidFill>
              </a:rPr>
              <a:t> </a:t>
            </a:r>
            <a:endParaRPr lang="it-IT" sz="4800" b="1" dirty="0">
              <a:solidFill>
                <a:srgbClr val="002060"/>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84029" y="2530428"/>
            <a:ext cx="5634911" cy="374158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30528641"/>
      </p:ext>
    </p:extLst>
  </p:cSld>
  <p:clrMapOvr>
    <a:masterClrMapping/>
  </p:clrMapOvr>
  <mc:AlternateContent xmlns:mc="http://schemas.openxmlformats.org/markup-compatibility/2006">
    <mc:Choice xmlns:p14="http://schemas.microsoft.com/office/powerpoint/2010/main" Requires="p14">
      <p:transition spd="slow" p14:dur="2000">
        <p:sndAc>
          <p:stSnd>
            <p:snd r:embed="rId2" name="applause.wav"/>
          </p:stSnd>
        </p:sndAc>
      </p:transition>
    </mc:Choice>
    <mc:Fallback>
      <p:transition spd="slow">
        <p:sndAc>
          <p:stSnd>
            <p:snd r:embed="rId2" name="applause.wav"/>
          </p:stSnd>
        </p:sndAc>
      </p:transition>
    </mc:Fallback>
  </mc:AlternateContent>
  <p:timing>
    <p:tnLst>
      <p:par>
        <p:cTn id="1" dur="indefinite" restart="never" nodeType="tmRoot"/>
      </p:par>
    </p:tnLst>
  </p:timing>
</p:sld>
</file>

<file path=ppt/theme/theme1.xml><?xml version="1.0" encoding="utf-8"?>
<a:theme xmlns:a="http://schemas.openxmlformats.org/drawingml/2006/main" name="Berlino">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TM04033917[[fn=Berlino]]</Template>
  <TotalTime>830</TotalTime>
  <Words>149</Words>
  <Application>Microsoft Office PowerPoint</Application>
  <PresentationFormat>Personalizzato</PresentationFormat>
  <Paragraphs>18</Paragraphs>
  <Slides>6</Slides>
  <Notes>0</Notes>
  <HiddenSlides>0</HiddenSlides>
  <MMClips>0</MMClips>
  <ScaleCrop>false</ScaleCrop>
  <HeadingPairs>
    <vt:vector size="4" baseType="variant">
      <vt:variant>
        <vt:lpstr>Tema</vt:lpstr>
      </vt:variant>
      <vt:variant>
        <vt:i4>1</vt:i4>
      </vt:variant>
      <vt:variant>
        <vt:lpstr>Titoli diapositive</vt:lpstr>
      </vt:variant>
      <vt:variant>
        <vt:i4>6</vt:i4>
      </vt:variant>
    </vt:vector>
  </HeadingPairs>
  <TitlesOfParts>
    <vt:vector size="7" baseType="lpstr">
      <vt:lpstr>Berlino</vt:lpstr>
      <vt:lpstr>Siria e Afghanistan: la culla dell’integralismo islamico </vt:lpstr>
      <vt:lpstr>L’integralismo islamico </vt:lpstr>
      <vt:lpstr>Maometto e la nascita dell’islam…</vt:lpstr>
      <vt:lpstr>Guerra in Siria a partire dal 2011…</vt:lpstr>
      <vt:lpstr>Afghanistan e Talebani;</vt:lpstr>
      <vt:lpstr>LAVORO REALIZZATO DA: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Siria e Afghanistan: la culla dell’integralismo islamico</dc:title>
  <dc:creator>Raffaele Barbuzza</dc:creator>
  <cp:lastModifiedBy>user</cp:lastModifiedBy>
  <cp:revision>10</cp:revision>
  <dcterms:created xsi:type="dcterms:W3CDTF">2019-01-09T07:22:57Z</dcterms:created>
  <dcterms:modified xsi:type="dcterms:W3CDTF">2019-01-23T07:46:00Z</dcterms:modified>
</cp:coreProperties>
</file>