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62" r:id="rId4"/>
    <p:sldId id="272" r:id="rId5"/>
    <p:sldId id="265" r:id="rId6"/>
    <p:sldId id="268" r:id="rId7"/>
    <p:sldId id="276" r:id="rId8"/>
    <p:sldId id="277" r:id="rId9"/>
    <p:sldId id="280" r:id="rId10"/>
    <p:sldId id="281" r:id="rId11"/>
    <p:sldId id="270" r:id="rId12"/>
    <p:sldId id="269" r:id="rId13"/>
    <p:sldId id="279" r:id="rId14"/>
    <p:sldId id="283" r:id="rId15"/>
    <p:sldId id="264" r:id="rId16"/>
    <p:sldId id="274" r:id="rId17"/>
    <p:sldId id="266" r:id="rId18"/>
    <p:sldId id="284" r:id="rId19"/>
    <p:sldId id="256" r:id="rId20"/>
    <p:sldId id="282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D0E"/>
    <a:srgbClr val="1E4778"/>
    <a:srgbClr val="3174C5"/>
    <a:srgbClr val="C52C0D"/>
    <a:srgbClr val="D8300E"/>
    <a:srgbClr val="3072C2"/>
    <a:srgbClr val="D1CB5D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9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89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8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9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0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7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12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6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9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6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7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13FA-D7E5-4354-B176-66F549D3B8AC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820E-2AE0-40E5-8D5F-783FA26D0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7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195736" y="219670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LIBRI E BINARI</a:t>
            </a:r>
            <a:endParaRPr lang="it-IT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6" y="0"/>
            <a:ext cx="9271846" cy="332232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1" y="3356065"/>
            <a:ext cx="91301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Siamo negli Stati Uniti nel periodo in cui 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si costruiva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la ferrovia 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transcontinentale, volta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a unire la costa est alla costa ovest: un lungo viaggio attraverso territori 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incontaminati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, regno dei bufali e delle tribù dei pellirosse. </a:t>
            </a:r>
            <a:endParaRPr lang="it-IT" sz="1600" dirty="0" smtClean="0">
              <a:solidFill>
                <a:srgbClr val="1E4778"/>
              </a:solidFill>
              <a:latin typeface="Adobe Garamond Pro Bold" pitchFamily="18" charset="0"/>
            </a:endParaRPr>
          </a:p>
          <a:p>
            <a:pPr algn="ctr"/>
            <a:endParaRPr lang="it-IT" sz="1600" dirty="0" smtClean="0">
              <a:solidFill>
                <a:srgbClr val="1E4778"/>
              </a:solidFill>
              <a:latin typeface="Adobe Garamond Pro Bold" pitchFamily="18" charset="0"/>
            </a:endParaRPr>
          </a:p>
          <a:p>
            <a:pPr algn="ctr"/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Billy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è un ragazzino di tredici 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anni. Il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treno, quel nuovo gigante sbuffante che avanza imponente sui binari, è la sua 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passione. Billy scoprirà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nel suo viaggio i valori dell’amicizia e del lavoro, sperimenterà il primo innamoramento, ma conoscerà anche il peso della 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violenza. </a:t>
            </a:r>
          </a:p>
          <a:p>
            <a:pPr algn="ctr"/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Lo scoprirà in particolare attraverso gli scontri tra coloni e indiani, quei nativi americani dei quali, con l’avanzare della ferrovia e la violazione delle loro terre, 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si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annuncia la condanna all’estinzione</a:t>
            </a:r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.</a:t>
            </a:r>
          </a:p>
          <a:p>
            <a:pPr algn="ctr"/>
            <a:r>
              <a:rPr lang="it-IT" sz="1600" dirty="0" smtClean="0">
                <a:solidFill>
                  <a:srgbClr val="1E4778"/>
                </a:solidFill>
                <a:latin typeface="Adobe Garamond Pro Bold" pitchFamily="18" charset="0"/>
              </a:rPr>
              <a:t> L’entusiasmo </a:t>
            </a:r>
            <a:r>
              <a:rPr lang="it-IT" sz="1600" dirty="0">
                <a:solidFill>
                  <a:srgbClr val="1E4778"/>
                </a:solidFill>
                <a:latin typeface="Adobe Garamond Pro Bold" pitchFamily="18" charset="0"/>
              </a:rPr>
              <a:t>di Billy per il treno e il suo superbo snodarsi sulle rotaie non gli impedisce di riflettere:</a:t>
            </a:r>
            <a:r>
              <a:rPr lang="it-IT" sz="1600" dirty="0">
                <a:solidFill>
                  <a:srgbClr val="000000"/>
                </a:solidFill>
                <a:latin typeface="Adobe Garamond Pro Bold" pitchFamily="18" charset="0"/>
              </a:rPr>
              <a:t> </a:t>
            </a:r>
            <a:r>
              <a:rPr lang="it-IT" sz="1600" i="1" dirty="0">
                <a:solidFill>
                  <a:srgbClr val="3174C5"/>
                </a:solidFill>
                <a:latin typeface="Adobe Garamond Pro Bold" pitchFamily="18" charset="0"/>
              </a:rPr>
              <a:t>“C’erano un bel po’ di tende di pellerossa, dietro la collina, una dozzina, a occhio, e c’erano i bambini che giocavano, i cani che dormivano, le donne che facevano da mangiare e gli uomini che spaccavano la legna. E a guardarli così, a casa loro, con le ombre lunghe che il sole gli faceva, anche se erano indiani selvaggi mi sembrarono gente come </a:t>
            </a:r>
            <a:r>
              <a:rPr lang="it-IT" sz="1600" i="1" dirty="0" smtClean="0">
                <a:solidFill>
                  <a:srgbClr val="3174C5"/>
                </a:solidFill>
                <a:latin typeface="Adobe Garamond Pro Bold" pitchFamily="18" charset="0"/>
              </a:rPr>
              <a:t> noi</a:t>
            </a:r>
            <a:r>
              <a:rPr lang="it-IT" sz="1600" i="1" dirty="0">
                <a:solidFill>
                  <a:srgbClr val="3174C5"/>
                </a:solidFill>
                <a:latin typeface="Adobe Garamond Pro Bold" pitchFamily="18" charset="0"/>
              </a:rPr>
              <a:t>, proprio come noi…”.</a:t>
            </a:r>
            <a:br>
              <a:rPr lang="it-IT" sz="1600" i="1" dirty="0">
                <a:solidFill>
                  <a:srgbClr val="3174C5"/>
                </a:solidFill>
                <a:latin typeface="Adobe Garamond Pro Bold" pitchFamily="18" charset="0"/>
              </a:rPr>
            </a:br>
            <a:endParaRPr lang="it-IT" sz="1600" i="1" dirty="0">
              <a:solidFill>
                <a:srgbClr val="3174C5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682"/>
            <a:ext cx="44105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8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36" y="99264"/>
            <a:ext cx="4362450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107504" y="17728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Siamo sul lussuoso treno Azzurro, il treno dei miliardari, quello che unisce Londra con la Costa Azzurra. </a:t>
            </a:r>
            <a:endParaRPr lang="it-IT" dirty="0" smtClean="0">
              <a:solidFill>
                <a:schemeClr val="accent5">
                  <a:lumMod val="75000"/>
                </a:schemeClr>
              </a:solidFill>
              <a:latin typeface="Adobe Garamond Pro Bold" pitchFamily="18" charset="0"/>
            </a:endParaRPr>
          </a:p>
          <a:p>
            <a:pPr lvl="0"/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Scritto prima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del celebre </a:t>
            </a:r>
            <a:r>
              <a:rPr lang="it-IT" b="1" u="sng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Assassinio sull’</a:t>
            </a:r>
            <a:r>
              <a:rPr lang="it-IT" b="1" u="sng" dirty="0" err="1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Orient</a:t>
            </a:r>
            <a:r>
              <a:rPr lang="it-IT" b="1" u="sng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Express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, è un’opera giovanile (1930) della regina del giallo, 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Agatha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Christie.</a:t>
            </a:r>
          </a:p>
          <a:p>
            <a:pPr lvl="0"/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C’è un omicidio, quello di una ricca ereditiera americana che viene strangolata durante il viaggio e il cui volto viene sfigurato; c’è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 un gioiello apparentemente maledetto con una storia intrisa di sangue,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ci sono intrighi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e tradimenti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romantici e una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trappola elaborata per catturare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l’assassino.</a:t>
            </a:r>
          </a:p>
          <a:p>
            <a:pPr lvl="0"/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E poi c’è…</a:t>
            </a:r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Poirot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.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dobe Garamond Pro Bold" pitchFamily="18" charset="0"/>
              </a:rPr>
              <a:t> </a:t>
            </a:r>
          </a:p>
          <a:p>
            <a:pPr lvl="0"/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0"/>
            <a:ext cx="4352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9620"/>
            <a:ext cx="4477340" cy="68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14" y="850107"/>
            <a:ext cx="3675777" cy="519429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23664" y="112449"/>
            <a:ext cx="28630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Il giovane Robert sta partendo da solo per andare a Londra, </a:t>
            </a:r>
            <a:r>
              <a:rPr lang="it-IT" b="1" dirty="0" smtClean="0">
                <a:solidFill>
                  <a:srgbClr val="002060"/>
                </a:solidFill>
              </a:rPr>
              <a:t>in </a:t>
            </a:r>
            <a:r>
              <a:rPr lang="it-IT" b="1" dirty="0">
                <a:solidFill>
                  <a:srgbClr val="002060"/>
                </a:solidFill>
              </a:rPr>
              <a:t>una nuova scuola. È emozionato </a:t>
            </a:r>
            <a:r>
              <a:rPr lang="it-IT" b="1" dirty="0" smtClean="0">
                <a:solidFill>
                  <a:srgbClr val="002060"/>
                </a:solidFill>
              </a:rPr>
              <a:t>e contento, perché potrà finalmente separarsi dalla  insopportabile </a:t>
            </a:r>
            <a:r>
              <a:rPr lang="it-IT" b="1" dirty="0">
                <a:solidFill>
                  <a:srgbClr val="002060"/>
                </a:solidFill>
              </a:rPr>
              <a:t>matrigna. Mentre attende il treno alla stazione, </a:t>
            </a:r>
            <a:r>
              <a:rPr lang="it-IT" b="1" dirty="0" smtClean="0">
                <a:solidFill>
                  <a:srgbClr val="002060"/>
                </a:solidFill>
              </a:rPr>
              <a:t>la matrigna ha una visione premonitrice: </a:t>
            </a:r>
            <a:r>
              <a:rPr lang="it-IT" b="1" dirty="0">
                <a:solidFill>
                  <a:srgbClr val="002060"/>
                </a:solidFill>
              </a:rPr>
              <a:t>vede un bacio, un tunnel e un tremendo pericolo. 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La </a:t>
            </a:r>
            <a:r>
              <a:rPr lang="it-IT" b="1" dirty="0">
                <a:solidFill>
                  <a:srgbClr val="002060"/>
                </a:solidFill>
              </a:rPr>
              <a:t>matrigna cerca di </a:t>
            </a:r>
            <a:r>
              <a:rPr lang="it-IT" b="1" dirty="0" smtClean="0">
                <a:solidFill>
                  <a:srgbClr val="002060"/>
                </a:solidFill>
              </a:rPr>
              <a:t> convincere il ragazzo a </a:t>
            </a:r>
            <a:r>
              <a:rPr lang="it-IT" b="1" dirty="0">
                <a:solidFill>
                  <a:srgbClr val="002060"/>
                </a:solidFill>
              </a:rPr>
              <a:t>rinunciare alla partenza, ma Robert non crede alle visioni della </a:t>
            </a:r>
            <a:r>
              <a:rPr lang="it-IT" b="1" dirty="0" smtClean="0">
                <a:solidFill>
                  <a:srgbClr val="002060"/>
                </a:solidFill>
              </a:rPr>
              <a:t>donna e </a:t>
            </a:r>
            <a:r>
              <a:rPr lang="it-IT" b="1" dirty="0">
                <a:solidFill>
                  <a:srgbClr val="002060"/>
                </a:solidFill>
              </a:rPr>
              <a:t>decide comunque di mettersi in viaggio. 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Durante </a:t>
            </a:r>
            <a:r>
              <a:rPr lang="it-IT" b="1" dirty="0">
                <a:solidFill>
                  <a:srgbClr val="002060"/>
                </a:solidFill>
              </a:rPr>
              <a:t>il percorso il </a:t>
            </a:r>
            <a:r>
              <a:rPr lang="it-IT" b="1" dirty="0" smtClean="0">
                <a:solidFill>
                  <a:srgbClr val="002060"/>
                </a:solidFill>
              </a:rPr>
              <a:t>treno si </a:t>
            </a:r>
            <a:r>
              <a:rPr lang="it-IT" b="1" dirty="0">
                <a:solidFill>
                  <a:srgbClr val="002060"/>
                </a:solidFill>
              </a:rPr>
              <a:t>ferma </a:t>
            </a:r>
            <a:r>
              <a:rPr lang="it-IT" b="1" dirty="0" smtClean="0">
                <a:solidFill>
                  <a:srgbClr val="002060"/>
                </a:solidFill>
              </a:rPr>
              <a:t>inspiegabilmente all'imbocco </a:t>
            </a:r>
            <a:r>
              <a:rPr lang="it-IT" b="1" dirty="0">
                <a:solidFill>
                  <a:srgbClr val="002060"/>
                </a:solidFill>
              </a:rPr>
              <a:t>di una galleria. Gli altri viaggiatori dello scompartimento </a:t>
            </a:r>
            <a:r>
              <a:rPr lang="it-IT" b="1" dirty="0" smtClean="0">
                <a:solidFill>
                  <a:srgbClr val="002060"/>
                </a:solidFill>
              </a:rPr>
              <a:t>dormono.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62491" y="112449"/>
            <a:ext cx="25589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Tutti, tranne una misteriosa donna vestita di bianco, che si offre di raccontare a Robert una storia per combattere la noia mentre attendono che il treno riprenda il suo viaggio. 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Al </a:t>
            </a:r>
            <a:r>
              <a:rPr lang="it-IT" b="1" dirty="0">
                <a:solidFill>
                  <a:srgbClr val="002060"/>
                </a:solidFill>
              </a:rPr>
              <a:t>primo racconto ne consegue un altro. E poi un altro e un altro ancora. E man mano che la Dama in bianco prosegue nel suo narrare, le storie si fanno sempre più macabre e terrificanti e Robert si sente sempre più intorpidito…  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Ma chi è quella strana donna? 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E </a:t>
            </a:r>
            <a:r>
              <a:rPr lang="it-IT" b="1" dirty="0" smtClean="0">
                <a:solidFill>
                  <a:srgbClr val="002060"/>
                </a:solidFill>
              </a:rPr>
              <a:t>qual è </a:t>
            </a:r>
            <a:r>
              <a:rPr lang="it-IT" b="1" dirty="0">
                <a:solidFill>
                  <a:srgbClr val="002060"/>
                </a:solidFill>
              </a:rPr>
              <a:t>il motivo per cui il treno sembra proprio non voler ripartire?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234658" cy="57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0032" y="1058358"/>
            <a:ext cx="4028732" cy="4801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333333"/>
                </a:solidFill>
                <a:latin typeface="Open Sans"/>
              </a:rPr>
              <a:t>L'Orso e gli uomini che lavorano per lui alla falegnameria vedono passare treni tedeschi tutti i giorni. </a:t>
            </a:r>
            <a:endParaRPr lang="it-IT" b="1" dirty="0" smtClean="0">
              <a:solidFill>
                <a:srgbClr val="333333"/>
              </a:solidFill>
              <a:latin typeface="Open Sans"/>
            </a:endParaRPr>
          </a:p>
          <a:p>
            <a:pPr algn="ctr"/>
            <a:r>
              <a:rPr lang="it-IT" b="1" dirty="0" smtClean="0">
                <a:solidFill>
                  <a:srgbClr val="333333"/>
                </a:solidFill>
                <a:latin typeface="Open Sans"/>
              </a:rPr>
              <a:t>Sembrano </a:t>
            </a:r>
            <a:r>
              <a:rPr lang="it-IT" b="1" dirty="0">
                <a:solidFill>
                  <a:srgbClr val="333333"/>
                </a:solidFill>
                <a:latin typeface="Open Sans"/>
              </a:rPr>
              <a:t>carri bestiame, e loro non ci fanno nemmeno caso. </a:t>
            </a:r>
            <a:endParaRPr lang="it-IT" b="1" dirty="0" smtClean="0">
              <a:solidFill>
                <a:srgbClr val="333333"/>
              </a:solidFill>
              <a:latin typeface="Open Sans"/>
            </a:endParaRPr>
          </a:p>
          <a:p>
            <a:pPr algn="ctr"/>
            <a:r>
              <a:rPr lang="it-IT" b="1" dirty="0" smtClean="0">
                <a:solidFill>
                  <a:srgbClr val="333333"/>
                </a:solidFill>
                <a:latin typeface="Open Sans"/>
              </a:rPr>
              <a:t>Ma </a:t>
            </a:r>
            <a:r>
              <a:rPr lang="it-IT" b="1" dirty="0">
                <a:solidFill>
                  <a:srgbClr val="333333"/>
                </a:solidFill>
                <a:latin typeface="Open Sans"/>
              </a:rPr>
              <a:t>quando uno di quei treni rallenta, attraverso le fessure dei vagoni scorgono centinaia di occhi, occhi di persone. </a:t>
            </a:r>
            <a:endParaRPr lang="it-IT" b="1" dirty="0" smtClean="0">
              <a:solidFill>
                <a:srgbClr val="333333"/>
              </a:solidFill>
              <a:latin typeface="Open Sans"/>
            </a:endParaRPr>
          </a:p>
          <a:p>
            <a:pPr algn="ctr"/>
            <a:r>
              <a:rPr lang="it-IT" b="1" dirty="0" smtClean="0">
                <a:solidFill>
                  <a:srgbClr val="333333"/>
                </a:solidFill>
                <a:latin typeface="Open Sans"/>
              </a:rPr>
              <a:t>Poi </a:t>
            </a:r>
            <a:r>
              <a:rPr lang="it-IT" b="1" dirty="0">
                <a:solidFill>
                  <a:srgbClr val="333333"/>
                </a:solidFill>
                <a:latin typeface="Open Sans"/>
              </a:rPr>
              <a:t>cominciano a girare voci che parlano di campi di lavoro, dove vengono mandati anche donne e bambini e da cui la gente non torna più. </a:t>
            </a:r>
            <a:endParaRPr lang="it-IT" b="1" dirty="0" smtClean="0">
              <a:solidFill>
                <a:srgbClr val="333333"/>
              </a:solidFill>
              <a:latin typeface="Open Sans"/>
            </a:endParaRPr>
          </a:p>
          <a:p>
            <a:pPr algn="ctr"/>
            <a:r>
              <a:rPr lang="it-IT" b="1" dirty="0" smtClean="0">
                <a:solidFill>
                  <a:srgbClr val="333333"/>
                </a:solidFill>
                <a:latin typeface="Open Sans"/>
              </a:rPr>
              <a:t>E </a:t>
            </a:r>
            <a:r>
              <a:rPr lang="it-IT" b="1" dirty="0">
                <a:solidFill>
                  <a:srgbClr val="333333"/>
                </a:solidFill>
                <a:latin typeface="Open Sans"/>
              </a:rPr>
              <a:t>loro capiscono che non possono continuare a guardare passare i treni senza fare niente. 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4"/>
            <a:ext cx="4599915" cy="692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1583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881182" y="1844824"/>
            <a:ext cx="422872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Immagina di avere cinque anni, </a:t>
            </a:r>
            <a:endParaRPr lang="it-IT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it-IT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di </a:t>
            </a:r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vivere in India, 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di conoscere a malapena il tuo nome 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e di non aver mai oltrepassato 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i confini del piccolo villaggio in cui vivi.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 Immagina di salire per sbaglio su un treno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 e che all'improvviso le porte si chiudano. 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Immagina di viaggiare per un tempo </a:t>
            </a:r>
            <a:endParaRPr lang="it-IT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it-IT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che </a:t>
            </a:r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sembra infinito 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e, alla fine del viaggio, 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di ritrovarti catapultato 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nella più povera, caotica e pericolosa </a:t>
            </a:r>
            <a:endParaRPr lang="it-IT" b="1" dirty="0" smtClean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it-IT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metropoli </a:t>
            </a:r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del mondo,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 Calcutta</a:t>
            </a:r>
            <a:r>
              <a:rPr lang="it-IT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pPr lvl="0" algn="ctr"/>
            <a:r>
              <a:rPr lang="it-IT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Ora, devi fare una cosa sola: sopravvivere. </a:t>
            </a:r>
          </a:p>
        </p:txBody>
      </p:sp>
    </p:spTree>
    <p:extLst>
      <p:ext uri="{BB962C8B-B14F-4D97-AF65-F5344CB8AC3E}">
        <p14:creationId xmlns:p14="http://schemas.microsoft.com/office/powerpoint/2010/main" val="10483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93" y="0"/>
            <a:ext cx="45125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9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22212" y="-19178"/>
            <a:ext cx="4299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5400" b="1" dirty="0">
                <a:ln/>
                <a:solidFill>
                  <a:srgbClr val="D1CB5D"/>
                </a:solidFill>
              </a:rPr>
              <a:t>LIBRI E BINARI</a:t>
            </a:r>
          </a:p>
        </p:txBody>
      </p:sp>
      <p:pic>
        <p:nvPicPr>
          <p:cNvPr id="1026" name="Picture 2" descr="C:\Backup\Desktop\BIBLIOTECA\Biblioteca 18-19\The body\treno-lib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237"/>
            <a:ext cx="9144000" cy="60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9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88" y="69509"/>
            <a:ext cx="5364116" cy="676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24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516"/>
            <a:ext cx="9143999" cy="576207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-14764" y="5257562"/>
            <a:ext cx="91735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444444"/>
                </a:solidFill>
                <a:latin typeface="Merriweather Sans"/>
              </a:rPr>
              <a:t>Ci si sente davvero malinconici quando, dopo aver letto l'ultima pagina della storia,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b="1" dirty="0">
                <a:solidFill>
                  <a:srgbClr val="444444"/>
                </a:solidFill>
                <a:latin typeface="Merriweather Sans"/>
              </a:rPr>
              <a:t>si deve chiudere il libro. Perché a tutti noi piacerebbe durante un'estate, senza la scuola, a contatto con la natura, esplorare e farsi amica una ferrovia. È una ferrovia di un secolo fa, immersa in una campagna collinosa, con le locomotive a vapore, ponti, stazioni, gallerie e, naturalmente, capostazione, macchinisti, facchini, fuochisti, segnalatori. </a:t>
            </a:r>
            <a:r>
              <a:rPr lang="it-IT" sz="1400" b="1" dirty="0"/>
              <a:t/>
            </a:r>
            <a:br>
              <a:rPr lang="it-IT" sz="1400" b="1" dirty="0"/>
            </a:br>
            <a:r>
              <a:rPr lang="it-IT" sz="1400" b="1" dirty="0">
                <a:solidFill>
                  <a:srgbClr val="444444"/>
                </a:solidFill>
                <a:latin typeface="Merriweather Sans"/>
              </a:rPr>
              <a:t>In questo mondo pieno di fascino </a:t>
            </a:r>
            <a:r>
              <a:rPr lang="it-IT" sz="1400" b="1" dirty="0" smtClean="0">
                <a:solidFill>
                  <a:srgbClr val="444444"/>
                </a:solidFill>
                <a:latin typeface="Merriweather Sans"/>
              </a:rPr>
              <a:t>tre </a:t>
            </a:r>
            <a:r>
              <a:rPr lang="it-IT" sz="1400" b="1" dirty="0">
                <a:solidFill>
                  <a:srgbClr val="444444"/>
                </a:solidFill>
                <a:latin typeface="Merriweather Sans"/>
              </a:rPr>
              <a:t>fratelli generosi, altruisti, compiranno molte imprese, vivranno tante avventure e troveranno l'aiuto e il cambiamento di cui hanno bisogno.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1002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0606"/>
            <a:ext cx="4617787" cy="724057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69273" y="119675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libro per ragazzi</a:t>
            </a:r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scritto nel 1906,</a:t>
            </a:r>
          </a:p>
          <a:p>
            <a:pPr algn="ctr"/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è divenuto in seguito </a:t>
            </a:r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famoso</a:t>
            </a:r>
          </a:p>
          <a:p>
            <a:pPr algn="ctr"/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l’adattamento televisivo della BBC </a:t>
            </a:r>
            <a:endParaRPr lang="it-IT" sz="2000" dirty="0" smtClean="0">
              <a:solidFill>
                <a:srgbClr val="3072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1970.</a:t>
            </a:r>
          </a:p>
          <a:p>
            <a:pPr algn="ctr"/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fatto, sono stati sei i vari adattamenti cinematografici, televisivi, e teatrali.</a:t>
            </a:r>
          </a:p>
          <a:p>
            <a:pPr algn="ctr"/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storia si svolge intorno ad una famiglia con tre bambini</a:t>
            </a:r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viene costretta</a:t>
            </a:r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di problemi economici,</a:t>
            </a:r>
          </a:p>
          <a:p>
            <a:pPr algn="ctr"/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trasferirsi in campagna, </a:t>
            </a:r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una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fredda e malandata </a:t>
            </a:r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vicino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una ferrovia.  </a:t>
            </a:r>
            <a:endParaRPr lang="it-IT" sz="2000" dirty="0" smtClean="0">
              <a:solidFill>
                <a:srgbClr val="3072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Intorno </a:t>
            </a:r>
            <a:r>
              <a:rPr lang="it-IT" sz="2000" dirty="0">
                <a:solidFill>
                  <a:srgbClr val="3072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ferrovia si snodano gli avvenimenti comuni e straordinari dei tre ragazzini.</a:t>
            </a:r>
          </a:p>
        </p:txBody>
      </p:sp>
    </p:spTree>
    <p:extLst>
      <p:ext uri="{BB962C8B-B14F-4D97-AF65-F5344CB8AC3E}">
        <p14:creationId xmlns:p14="http://schemas.microsoft.com/office/powerpoint/2010/main" val="42270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43" y="0"/>
            <a:ext cx="45367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9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" y="12754"/>
            <a:ext cx="4524153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548076" y="107292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E6BD0E"/>
                </a:solidFill>
                <a:latin typeface="Alegreya Sans"/>
              </a:rPr>
              <a:t>Un libro lungo un’estate</a:t>
            </a:r>
            <a:r>
              <a:rPr lang="it-IT" b="1" dirty="0" smtClean="0">
                <a:solidFill>
                  <a:srgbClr val="E6BD0E"/>
                </a:solidFill>
                <a:latin typeface="Alegreya Sans"/>
              </a:rPr>
              <a:t>.</a:t>
            </a:r>
          </a:p>
          <a:p>
            <a:pPr algn="ctr"/>
            <a:r>
              <a:rPr lang="it-IT" b="1" dirty="0" smtClean="0">
                <a:solidFill>
                  <a:srgbClr val="E6BD0E"/>
                </a:solidFill>
                <a:latin typeface="Alegreya Sans"/>
              </a:rPr>
              <a:t>L’estate </a:t>
            </a:r>
            <a:r>
              <a:rPr lang="it-IT" b="1" dirty="0">
                <a:solidFill>
                  <a:srgbClr val="E6BD0E"/>
                </a:solidFill>
                <a:latin typeface="Alegreya Sans"/>
              </a:rPr>
              <a:t>di Abilene, mandata dal padre per qualche mese nella cittadina dove lui è cresciuto ragazzo. </a:t>
            </a:r>
            <a:endParaRPr lang="it-IT" b="1" dirty="0" smtClean="0">
              <a:solidFill>
                <a:srgbClr val="E6BD0E"/>
              </a:solidFill>
              <a:latin typeface="Alegreya Sans"/>
            </a:endParaRPr>
          </a:p>
          <a:p>
            <a:pPr algn="ctr"/>
            <a:r>
              <a:rPr lang="it-IT" b="1" dirty="0" smtClean="0">
                <a:solidFill>
                  <a:srgbClr val="E6BD0E"/>
                </a:solidFill>
                <a:latin typeface="Alegreya Sans"/>
              </a:rPr>
              <a:t>Abilene </a:t>
            </a:r>
            <a:r>
              <a:rPr lang="it-IT" b="1" dirty="0">
                <a:solidFill>
                  <a:srgbClr val="E6BD0E"/>
                </a:solidFill>
                <a:latin typeface="Alegreya Sans"/>
              </a:rPr>
              <a:t>è abituata a crescere da vagabonda, a incontrar gente, a seguire i binari del treno, ad ascoltare storie, specie quelle che suo padre le ha raccontato a proposito di quella città, </a:t>
            </a:r>
            <a:r>
              <a:rPr lang="it-IT" b="1" dirty="0" err="1">
                <a:solidFill>
                  <a:srgbClr val="E6BD0E"/>
                </a:solidFill>
                <a:latin typeface="Alegreya Sans"/>
              </a:rPr>
              <a:t>Manifest</a:t>
            </a:r>
            <a:r>
              <a:rPr lang="it-IT" b="1" dirty="0">
                <a:solidFill>
                  <a:srgbClr val="E6BD0E"/>
                </a:solidFill>
                <a:latin typeface="Alegreya Sans"/>
              </a:rPr>
              <a:t>, come diceva il cartello all’ingresso, con un ricco passato e un luminoso futuro. Ma quando la ragazzina </a:t>
            </a:r>
            <a:r>
              <a:rPr lang="it-IT" b="1" dirty="0" smtClean="0">
                <a:solidFill>
                  <a:srgbClr val="E6BD0E"/>
                </a:solidFill>
                <a:latin typeface="Alegreya Sans"/>
              </a:rPr>
              <a:t>arriva, </a:t>
            </a:r>
            <a:r>
              <a:rPr lang="it-IT" b="1" dirty="0">
                <a:solidFill>
                  <a:srgbClr val="E6BD0E"/>
                </a:solidFill>
                <a:latin typeface="Alegreya Sans"/>
              </a:rPr>
              <a:t>è il 1936, l’anno della grande </a:t>
            </a:r>
            <a:r>
              <a:rPr lang="it-IT" b="1" dirty="0" smtClean="0">
                <a:solidFill>
                  <a:srgbClr val="E6BD0E"/>
                </a:solidFill>
                <a:latin typeface="Alegreya Sans"/>
              </a:rPr>
              <a:t>siccità, pare </a:t>
            </a:r>
            <a:r>
              <a:rPr lang="it-IT" b="1" dirty="0">
                <a:solidFill>
                  <a:srgbClr val="E6BD0E"/>
                </a:solidFill>
                <a:latin typeface="Alegreya Sans"/>
              </a:rPr>
              <a:t>che dal futuro nessuno attenda più nulla e che il passato sia semplicemente </a:t>
            </a:r>
            <a:r>
              <a:rPr lang="it-IT" b="1" dirty="0" smtClean="0">
                <a:solidFill>
                  <a:srgbClr val="E6BD0E"/>
                </a:solidFill>
                <a:latin typeface="Alegreya Sans"/>
              </a:rPr>
              <a:t>passato. </a:t>
            </a:r>
            <a:endParaRPr lang="it-IT" b="1" dirty="0">
              <a:solidFill>
                <a:srgbClr val="E6BD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73" y="-171401"/>
            <a:ext cx="3569612" cy="54497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9512" y="5427424"/>
            <a:ext cx="8713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52C0D"/>
                </a:solidFill>
              </a:rPr>
              <a:t>Per l’abilità narrativa con la quale l’autrice riesce a dar vita ad un romanzo dalle mille e preziose sfaccettature. Per la misura suggestiva ed emozionante con la quale sa ricostruire con non comune vivezza la vita, corale e </a:t>
            </a:r>
            <a:r>
              <a:rPr lang="it-IT" b="1" dirty="0" smtClean="0">
                <a:solidFill>
                  <a:srgbClr val="C52C0D"/>
                </a:solidFill>
              </a:rPr>
              <a:t>contrastata</a:t>
            </a:r>
            <a:r>
              <a:rPr lang="it-IT" b="1" dirty="0">
                <a:solidFill>
                  <a:srgbClr val="C52C0D"/>
                </a:solidFill>
              </a:rPr>
              <a:t>, di una piccola comunità, tessendo e intrecciando insieme la Storia e le storie. Per darci uno struggente e incisivo ritratto di adolescente con cui è facile ed </a:t>
            </a:r>
            <a:r>
              <a:rPr lang="it-IT" b="1" dirty="0" smtClean="0">
                <a:solidFill>
                  <a:srgbClr val="C52C0D"/>
                </a:solidFill>
              </a:rPr>
              <a:t>emozionante </a:t>
            </a:r>
            <a:r>
              <a:rPr lang="it-IT" b="1" dirty="0">
                <a:solidFill>
                  <a:srgbClr val="C52C0D"/>
                </a:solidFill>
              </a:rPr>
              <a:t>identificarsi.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171400"/>
            <a:ext cx="3569612" cy="54497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28" y="1160863"/>
            <a:ext cx="4083025" cy="42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00" y="1"/>
            <a:ext cx="499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880</Words>
  <Application>Microsoft Office PowerPoint</Application>
  <PresentationFormat>Presentazione su schermo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47</cp:revision>
  <dcterms:created xsi:type="dcterms:W3CDTF">2019-03-18T18:09:59Z</dcterms:created>
  <dcterms:modified xsi:type="dcterms:W3CDTF">2019-05-09T05:08:07Z</dcterms:modified>
</cp:coreProperties>
</file>