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2403E7-A9F2-4E07-985E-8E23765F3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7BC4740-DDD0-4D41-9C42-E23EE6B57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06B0F8-FDCE-47A4-84BB-CBBDB20A5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00C-A523-4CFA-9744-354E163B0EDB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60E154-CEEB-418C-80D6-13F3ED65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C934AF-D6E1-4843-87D7-24CAC5F0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363C-3FB2-46E5-9A0A-2757BF429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969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EF962A-9D93-43F7-9D0A-EB5C6DE9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AF5BADB-0A9D-4F9A-8341-470BAD8BE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9679D0-4353-44E1-BE54-A9D8BA6B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00C-A523-4CFA-9744-354E163B0EDB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E1A727-0FF4-42DC-B212-603CFF82D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F149EA-C0DD-4092-A8BD-FFAD5C0F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363C-3FB2-46E5-9A0A-2757BF429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53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80D7ECF-F138-4F91-AC6E-1E64FF672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64C1051-74D4-48C4-BA87-8941C3257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6A960D-442E-4FD0-A4E9-39613AC9D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00C-A523-4CFA-9744-354E163B0EDB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5BADC9-B8B5-47A8-9B84-084AD029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E40E0C-152C-428C-AA92-1D5E8F953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363C-3FB2-46E5-9A0A-2757BF429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537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F96573-5F89-4945-A789-5D12134DC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E0B9D5-352C-406A-B4F9-E3A5F2878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75193D-E20C-4C6C-B670-CF215BFD0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00C-A523-4CFA-9744-354E163B0EDB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A5BD19-EBB4-46D6-B8F9-FE085700B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D7BFBC-700C-4BD2-8BDC-825714788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363C-3FB2-46E5-9A0A-2757BF429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26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37E0CF-5D41-41FD-9C96-7A43E3CC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5EAA3E-96DC-4450-8FAD-B2119B3D2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3D05B5-B070-4F29-AA82-645E7C802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00C-A523-4CFA-9744-354E163B0EDB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FC69AB-C87F-4733-9B5F-030EB11ED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D372E3-6EA5-4FEA-95D6-0C08BF8A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363C-3FB2-46E5-9A0A-2757BF429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88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CEBA92-8BFA-4217-80FD-BC233ED13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955698-6FEB-47E4-B42D-55D1E4FAF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3C63D36-01FE-48C6-931B-2B58EC992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38E8BD-6F8C-4AC5-8EB0-7EE10E4B8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00C-A523-4CFA-9744-354E163B0EDB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912D741-3C9B-4F71-8B18-3D156824D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BF16D01-3E35-48CE-B91B-7FC29C8D1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363C-3FB2-46E5-9A0A-2757BF429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62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EC0E29-283E-45DB-8B2F-9377843C9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642AB8-8263-4008-A2EB-519EEBE34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2089828-6057-4D22-8BE7-1B8B2BDF3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EED2E12-BA7F-43A3-87B3-4EBC244BD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DAD9ED1-9042-4FB8-9C77-7E0B655C6C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56637D7-DB07-4022-A8EA-C0B4EB99F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00C-A523-4CFA-9744-354E163B0EDB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A026A76-8D0B-46D3-AA9F-FAE45F885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9B2E6AA-5A9A-433B-B5C7-EACC04F5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363C-3FB2-46E5-9A0A-2757BF429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53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D0A8B1-D7AD-419D-A94C-F9C2DCE5C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AC0D2C9-DEFE-4B04-969C-39E4AF02F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00C-A523-4CFA-9744-354E163B0EDB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9438C2F-47B4-4BF9-8B46-21C7E355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5281736-B5AC-45EA-9D55-455820F1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363C-3FB2-46E5-9A0A-2757BF429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29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0C36944-FD96-4D8C-BBBA-9787DD591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00C-A523-4CFA-9744-354E163B0EDB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131EAAC-8660-46FA-BD48-235890A8B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252054-7F79-4FAC-812F-AB8C9A14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363C-3FB2-46E5-9A0A-2757BF429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969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234BC2-BD4A-43AE-9D26-885D47A2C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3C13BC-2380-4D95-B02C-D96161A46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E8EA10B-1C08-4463-88A1-630DEC5AC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6B571B6-876E-4475-A5D1-E18440596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00C-A523-4CFA-9744-354E163B0EDB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B61B11-86BC-4BB9-963E-5159882A6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E4D43C-5F72-4519-8AA3-666CB7A13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363C-3FB2-46E5-9A0A-2757BF429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259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54F321-F14F-4BCE-B7F5-DA8802B5E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E1A339E-2CDA-405B-8090-532C671DC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A5888C0-2EB2-4823-B2AF-0CA7ED269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C57E62-4CEF-4FD6-86A7-FE632596D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00C-A523-4CFA-9744-354E163B0EDB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BDDB8C-52A0-4276-8BC2-78B0877C4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A24C57-D7B8-4D14-ADCE-6B03F79A3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F363C-3FB2-46E5-9A0A-2757BF429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11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4067AF4-AA27-415F-9E00-6DD04C4F6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0FB6F7F-5452-41D4-AADF-A5160A964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75E1B1-6764-416D-BCD8-DF3383156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3A00C-A523-4CFA-9744-354E163B0EDB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FAAB53-AA7D-4CE5-AB74-B2204D72D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D89B20-56D2-420E-8345-C850993FC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F363C-3FB2-46E5-9A0A-2757BF4299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912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D574CDF-29B2-4ACA-A758-B1D0EC19867C}"/>
              </a:ext>
            </a:extLst>
          </p:cNvPr>
          <p:cNvSpPr txBox="1"/>
          <p:nvPr/>
        </p:nvSpPr>
        <p:spPr>
          <a:xfrm>
            <a:off x="236555" y="2314571"/>
            <a:ext cx="11627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>
                <a:solidFill>
                  <a:srgbClr val="00B0F0"/>
                </a:solidFill>
              </a:rPr>
              <a:t>            Il Delta del Po</a:t>
            </a:r>
          </a:p>
        </p:txBody>
      </p:sp>
      <p:sp>
        <p:nvSpPr>
          <p:cNvPr id="3" name="AutoShape 2" descr="Risultati immagini per il delta del po biodiversitÃ ">
            <a:extLst>
              <a:ext uri="{FF2B5EF4-FFF2-40B4-BE49-F238E27FC236}">
                <a16:creationId xmlns:a16="http://schemas.microsoft.com/office/drawing/2014/main" id="{982FD8BB-E3FA-45BD-947A-BD0C82B5EC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0" name="Picture 4" descr="Immagine correlata">
            <a:extLst>
              <a:ext uri="{FF2B5EF4-FFF2-40B4-BE49-F238E27FC236}">
                <a16:creationId xmlns:a16="http://schemas.microsoft.com/office/drawing/2014/main" id="{2593278F-96E3-498C-88FC-0596361CB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55" y="1292029"/>
            <a:ext cx="2382120" cy="190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Risultati immagini per delta del po immagini">
            <a:extLst>
              <a:ext uri="{FF2B5EF4-FFF2-40B4-BE49-F238E27FC236}">
                <a16:creationId xmlns:a16="http://schemas.microsoft.com/office/drawing/2014/main" id="{B87674B3-E2B6-4B1C-9D44-E47CACE756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428999"/>
            <a:ext cx="4517571" cy="295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8" descr="Risultati immagini per delta del po immagini">
            <a:extLst>
              <a:ext uri="{FF2B5EF4-FFF2-40B4-BE49-F238E27FC236}">
                <a16:creationId xmlns:a16="http://schemas.microsoft.com/office/drawing/2014/main" id="{52D11AA8-BB7B-4625-87BB-769CD9F0B9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6" name="Picture 10" descr="Risultati immagini per delta del po immagini">
            <a:extLst>
              <a:ext uri="{FF2B5EF4-FFF2-40B4-BE49-F238E27FC236}">
                <a16:creationId xmlns:a16="http://schemas.microsoft.com/office/drawing/2014/main" id="{649DF207-0C09-4BC7-AFA6-11461DCFC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656" y="3814065"/>
            <a:ext cx="4336684" cy="289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isultati immagini per delta del po immagini">
            <a:extLst>
              <a:ext uri="{FF2B5EF4-FFF2-40B4-BE49-F238E27FC236}">
                <a16:creationId xmlns:a16="http://schemas.microsoft.com/office/drawing/2014/main" id="{33711C71-BEBA-4B8D-8860-B48766A41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891" y="152813"/>
            <a:ext cx="4029714" cy="213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Risultati immagini per delta del po immagini">
            <a:extLst>
              <a:ext uri="{FF2B5EF4-FFF2-40B4-BE49-F238E27FC236}">
                <a16:creationId xmlns:a16="http://schemas.microsoft.com/office/drawing/2014/main" id="{F51C5B06-D986-46AC-99A8-0204E4E56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993" y="618568"/>
            <a:ext cx="2856049" cy="214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Risultati immagini per delta del po immagini fauna">
            <a:extLst>
              <a:ext uri="{FF2B5EF4-FFF2-40B4-BE49-F238E27FC236}">
                <a16:creationId xmlns:a16="http://schemas.microsoft.com/office/drawing/2014/main" id="{4E246920-3E2D-45D9-8DCC-923CB081F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0" y="4187733"/>
            <a:ext cx="2382120" cy="152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Risultati immagini per delta del po immagini fauna">
            <a:extLst>
              <a:ext uri="{FF2B5EF4-FFF2-40B4-BE49-F238E27FC236}">
                <a16:creationId xmlns:a16="http://schemas.microsoft.com/office/drawing/2014/main" id="{AF23807A-5E2E-423C-B276-2DB17BDB3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117" y="3944308"/>
            <a:ext cx="22098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040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8554A9E-1371-42E4-B773-2F41A2F798DB}"/>
              </a:ext>
            </a:extLst>
          </p:cNvPr>
          <p:cNvSpPr txBox="1"/>
          <p:nvPr/>
        </p:nvSpPr>
        <p:spPr>
          <a:xfrm>
            <a:off x="497541" y="630003"/>
            <a:ext cx="4173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La foce a delta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94AA62-AAE2-4DC3-B407-B9938DFAE692}"/>
              </a:ext>
            </a:extLst>
          </p:cNvPr>
          <p:cNvSpPr txBox="1"/>
          <p:nvPr/>
        </p:nvSpPr>
        <p:spPr>
          <a:xfrm>
            <a:off x="191808" y="1513516"/>
            <a:ext cx="56747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latin typeface="+mj-lt"/>
              </a:rPr>
              <a:t>Il Delta del Po è un deposito sedimentario formatosi alla foce del fiume Po, nel mare Adriatico. Occupa una superficie di oltre 400 km² ed è costituito da cinque rami fluviali: Po di Maestra (o </a:t>
            </a:r>
            <a:r>
              <a:rPr lang="it-IT" dirty="0" err="1">
                <a:latin typeface="+mj-lt"/>
              </a:rPr>
              <a:t>Maistra</a:t>
            </a:r>
            <a:r>
              <a:rPr lang="it-IT" dirty="0">
                <a:latin typeface="+mj-lt"/>
              </a:rPr>
              <a:t>), Po della Pila, Po delle Tolle, Po di Gnocca e Po di Goro.</a:t>
            </a:r>
            <a:r>
              <a:rPr lang="it-IT" altLang="it-IT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La varietà di ambienti dà origine a diversi tipi di vegetazione, ciascuno dei quali risulta strettamente legato alle caratteristiche del suolo, al clima locale e all’influenza dell’uomo.</a:t>
            </a:r>
            <a:r>
              <a:rPr lang="it-IT" altLang="it-IT" sz="1400" dirty="0">
                <a:latin typeface="+mj-lt"/>
              </a:rPr>
              <a:t> </a:t>
            </a:r>
            <a:r>
              <a:rPr lang="it-IT" altLang="it-IT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A seconda della maggiore o minore presenza di sale, si creano ambienti naturali diversi.</a:t>
            </a:r>
            <a:endParaRPr kumimoji="0" lang="it-IT" altLang="it-IT" sz="32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br>
              <a:rPr lang="it-IT" dirty="0"/>
            </a:br>
            <a:endParaRPr lang="it-IT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354999D-2B1D-439E-86B4-C10BA0195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0607" y="310175"/>
            <a:ext cx="587367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Risultati immagini">
            <a:extLst>
              <a:ext uri="{FF2B5EF4-FFF2-40B4-BE49-F238E27FC236}">
                <a16:creationId xmlns:a16="http://schemas.microsoft.com/office/drawing/2014/main" id="{30D0805B-8FB8-4ECF-AB05-6366A2F14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884" y="4257028"/>
            <a:ext cx="3373584" cy="241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foce del po">
            <a:extLst>
              <a:ext uri="{FF2B5EF4-FFF2-40B4-BE49-F238E27FC236}">
                <a16:creationId xmlns:a16="http://schemas.microsoft.com/office/drawing/2014/main" id="{8B6A50DA-D273-4C87-B369-08201CCB1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08" y="4382293"/>
            <a:ext cx="2841360" cy="195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ultati immagini per foce del po">
            <a:extLst>
              <a:ext uri="{FF2B5EF4-FFF2-40B4-BE49-F238E27FC236}">
                <a16:creationId xmlns:a16="http://schemas.microsoft.com/office/drawing/2014/main" id="{AECC92EC-2E12-4377-94D9-DC4E77514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75" y="1185750"/>
            <a:ext cx="4791293" cy="290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16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C2DFBCB-833A-4C06-88EA-6F1575A33013}"/>
              </a:ext>
            </a:extLst>
          </p:cNvPr>
          <p:cNvSpPr txBox="1"/>
          <p:nvPr/>
        </p:nvSpPr>
        <p:spPr>
          <a:xfrm>
            <a:off x="424543" y="511629"/>
            <a:ext cx="1034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C000"/>
                </a:solidFill>
              </a:rPr>
              <a:t>Patrimonio dell’Umanità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A678F47-F6F4-4BB5-8566-AF1198A45783}"/>
              </a:ext>
            </a:extLst>
          </p:cNvPr>
          <p:cNvSpPr/>
          <p:nvPr/>
        </p:nvSpPr>
        <p:spPr>
          <a:xfrm>
            <a:off x="424543" y="1338666"/>
            <a:ext cx="583474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effectLst/>
                <a:latin typeface="+mj-lt"/>
              </a:rPr>
              <a:t>L'area deltizia del Po, da sempre soggetta ad alluvioni, ha conosciuto diversi progetti di controllo idraulico e opere di bonifica. Essa presenta una straordinaria ricchezza di ambienti naturali e una grande varietà di specie animali e vegetali. A tutela del delta, una delle più estese zone umide del Mediterraneo, è stato istituito nel 1988 il Parco regionale del Delta del Po, inserito nella lista del Patrimonio Mondiale stilato dall’UNESCO.</a:t>
            </a:r>
            <a:r>
              <a:rPr lang="it-IT" dirty="0"/>
              <a:t> Nel corso della storia, la posizione strategica della regione ha reso l’area oggetto di divergenti interessi da parte degli insediamenti umani che popolavano o controllavano la zona. </a:t>
            </a:r>
            <a:endParaRPr lang="it-IT" dirty="0">
              <a:latin typeface="+mj-lt"/>
            </a:endParaRPr>
          </a:p>
        </p:txBody>
      </p:sp>
      <p:pic>
        <p:nvPicPr>
          <p:cNvPr id="2050" name="Picture 2" descr="Risultati immagini per delta del po">
            <a:extLst>
              <a:ext uri="{FF2B5EF4-FFF2-40B4-BE49-F238E27FC236}">
                <a16:creationId xmlns:a16="http://schemas.microsoft.com/office/drawing/2014/main" id="{8D88363F-0BC7-423F-9861-FCBAFFFC9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12" y="4477987"/>
            <a:ext cx="2967803" cy="222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delta del po">
            <a:extLst>
              <a:ext uri="{FF2B5EF4-FFF2-40B4-BE49-F238E27FC236}">
                <a16:creationId xmlns:a16="http://schemas.microsoft.com/office/drawing/2014/main" id="{FF51D886-6175-4140-9746-F82D774F4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95" y="367800"/>
            <a:ext cx="4604833" cy="284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magine correlata">
            <a:extLst>
              <a:ext uri="{FF2B5EF4-FFF2-40B4-BE49-F238E27FC236}">
                <a16:creationId xmlns:a16="http://schemas.microsoft.com/office/drawing/2014/main" id="{FE852C71-0BB9-45C7-ABEA-107BEE388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24688"/>
            <a:ext cx="5203194" cy="307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22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4E5796C-FE69-4C63-A938-84245C182460}"/>
              </a:ext>
            </a:extLst>
          </p:cNvPr>
          <p:cNvSpPr txBox="1"/>
          <p:nvPr/>
        </p:nvSpPr>
        <p:spPr>
          <a:xfrm>
            <a:off x="250371" y="544286"/>
            <a:ext cx="1152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92D050"/>
                </a:solidFill>
              </a:rPr>
              <a:t>  La Biodiversità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9538D7C-FF22-42D5-82C3-CCB05C6CB2A8}"/>
              </a:ext>
            </a:extLst>
          </p:cNvPr>
          <p:cNvSpPr/>
          <p:nvPr/>
        </p:nvSpPr>
        <p:spPr>
          <a:xfrm>
            <a:off x="370114" y="1005951"/>
            <a:ext cx="62919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0" i="0" dirty="0">
                <a:effectLst/>
                <a:latin typeface="+mj-lt"/>
              </a:rPr>
              <a:t>l Delta del Po è la più vasta zona umida italiana e </a:t>
            </a:r>
            <a:r>
              <a:rPr lang="it-IT" b="1" i="0" dirty="0">
                <a:effectLst/>
                <a:latin typeface="+mj-lt"/>
              </a:rPr>
              <a:t>una delle aree naturalisticamente più importanti d’Europa</a:t>
            </a:r>
            <a:r>
              <a:rPr lang="it-IT" b="0" i="0" dirty="0">
                <a:effectLst/>
                <a:latin typeface="+mj-lt"/>
              </a:rPr>
              <a:t>. La sua biodiversità è straordinaria, con </a:t>
            </a:r>
            <a:r>
              <a:rPr lang="it-IT" b="1" i="0" dirty="0">
                <a:effectLst/>
                <a:latin typeface="+mj-lt"/>
              </a:rPr>
              <a:t>quasi 1000 specie di piante identificate e oltre 370 di uccelli</a:t>
            </a:r>
            <a:r>
              <a:rPr lang="it-IT" b="0" i="0" dirty="0">
                <a:effectLst/>
                <a:latin typeface="+mj-lt"/>
              </a:rPr>
              <a:t>.</a:t>
            </a:r>
            <a:r>
              <a:rPr lang="it-IT" dirty="0">
                <a:latin typeface="+mj-lt"/>
              </a:rPr>
              <a:t>  In prossimità delle foci, dove la mano dell’uomo è riuscita solo in minima parte ad alterare l’ ambiente, prende vita un articolato mosaico di valli da pesca, sacche, scanni e barene dove coesistono acqua dolce e acqua marina e in cui, grazie all’abbondanza di cibo, si riproducono uccelli rari come la sterna zampenere, il fenicottero rosa, il gabbiano corallino, la beccaccia di mare, la pettegola, il fraticello e il fratino. L’avifauna è così ricca di specie rare che il Delta del Po richiama ogni anno migliaia di </a:t>
            </a:r>
            <a:r>
              <a:rPr lang="it-IT" dirty="0" err="1">
                <a:latin typeface="+mj-lt"/>
              </a:rPr>
              <a:t>birdwatcher</a:t>
            </a:r>
            <a:r>
              <a:rPr lang="it-IT" dirty="0">
                <a:latin typeface="+mj-lt"/>
              </a:rPr>
              <a:t> da ogni parte d’Italia e d’Europa, soprattutto in primavera.</a:t>
            </a:r>
          </a:p>
        </p:txBody>
      </p:sp>
      <p:pic>
        <p:nvPicPr>
          <p:cNvPr id="3076" name="Picture 4" descr="Risultati immagini per il delta del po la biodiversitÃ ">
            <a:extLst>
              <a:ext uri="{FF2B5EF4-FFF2-40B4-BE49-F238E27FC236}">
                <a16:creationId xmlns:a16="http://schemas.microsoft.com/office/drawing/2014/main" id="{898C43C3-FFA0-4593-AD21-EF82C3BF6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181" y="4894039"/>
            <a:ext cx="4063076" cy="16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magine correlata">
            <a:extLst>
              <a:ext uri="{FF2B5EF4-FFF2-40B4-BE49-F238E27FC236}">
                <a16:creationId xmlns:a16="http://schemas.microsoft.com/office/drawing/2014/main" id="{4EF1EC13-B11B-4FD6-99CA-D5E7804A8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267659"/>
            <a:ext cx="2721429" cy="181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magine correlata">
            <a:extLst>
              <a:ext uri="{FF2B5EF4-FFF2-40B4-BE49-F238E27FC236}">
                <a16:creationId xmlns:a16="http://schemas.microsoft.com/office/drawing/2014/main" id="{DF35FC10-31E1-40FC-973F-5CA698B9B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84" y="2283330"/>
            <a:ext cx="3636712" cy="242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magine correlata">
            <a:extLst>
              <a:ext uri="{FF2B5EF4-FFF2-40B4-BE49-F238E27FC236}">
                <a16:creationId xmlns:a16="http://schemas.microsoft.com/office/drawing/2014/main" id="{E14FF96D-F7B0-412F-8871-CDABD34F2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53" y="221044"/>
            <a:ext cx="2326038" cy="155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isultati immagini per il delta del po biodiversitÃ ">
            <a:extLst>
              <a:ext uri="{FF2B5EF4-FFF2-40B4-BE49-F238E27FC236}">
                <a16:creationId xmlns:a16="http://schemas.microsoft.com/office/drawing/2014/main" id="{690AF9CD-57E3-4E53-8082-4EF10745E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8" y="4990587"/>
            <a:ext cx="3897086" cy="172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isultati immagini per il delta del po biodiversitÃ ">
            <a:extLst>
              <a:ext uri="{FF2B5EF4-FFF2-40B4-BE49-F238E27FC236}">
                <a16:creationId xmlns:a16="http://schemas.microsoft.com/office/drawing/2014/main" id="{07653418-AC2D-4E9E-B877-89ECE0E8D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84" y="4401032"/>
            <a:ext cx="2767588" cy="221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2902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53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save romeo</dc:creator>
  <cp:lastModifiedBy>save romeo</cp:lastModifiedBy>
  <cp:revision>12</cp:revision>
  <dcterms:created xsi:type="dcterms:W3CDTF">2018-04-03T15:00:29Z</dcterms:created>
  <dcterms:modified xsi:type="dcterms:W3CDTF">2018-04-03T19:32:53Z</dcterms:modified>
</cp:coreProperties>
</file>