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61" r:id="rId7"/>
    <p:sldId id="263" r:id="rId8"/>
    <p:sldId id="264" r:id="rId9"/>
    <p:sldId id="276" r:id="rId10"/>
    <p:sldId id="265" r:id="rId11"/>
    <p:sldId id="277" r:id="rId12"/>
    <p:sldId id="266" r:id="rId13"/>
    <p:sldId id="269" r:id="rId14"/>
    <p:sldId id="270" r:id="rId15"/>
    <p:sldId id="278" r:id="rId16"/>
    <p:sldId id="272" r:id="rId17"/>
    <p:sldId id="279" r:id="rId18"/>
    <p:sldId id="280" r:id="rId19"/>
    <p:sldId id="273" r:id="rId20"/>
    <p:sldId id="281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CB4"/>
    <a:srgbClr val="B50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26D3-F13B-45E1-B039-1458E93D7AD0}" type="datetimeFigureOut">
              <a:rPr lang="it-IT" smtClean="0"/>
              <a:t>19/10/2017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2AF5-73C9-4B87-9F50-B77B28C456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17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2AF5-73C9-4B87-9F50-B77B28C4563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2A99B-21BB-442F-BBB7-E734BC96FB0D}" type="datetimeFigureOut">
              <a:rPr lang="it-IT" smtClean="0"/>
              <a:pPr/>
              <a:t>19/10/2017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444AD-D6C4-422E-9F82-756B244D65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Giardino_alla_francese" TargetMode="External"/><Relationship Id="rId3" Type="http://schemas.openxmlformats.org/officeDocument/2006/relationships/hyperlink" Target="https://it.wikipedia.org/wiki/Vienna" TargetMode="External"/><Relationship Id="rId7" Type="http://schemas.openxmlformats.org/officeDocument/2006/relationships/hyperlink" Target="https://it.wikipedia.org/wiki/Eugenio_di_Savoia" TargetMode="External"/><Relationship Id="rId2" Type="http://schemas.openxmlformats.org/officeDocument/2006/relationships/hyperlink" Target="https://it.wikipedia.org/wiki/Landstra%C3%9F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Johann_Lucas_von_Hildebrandt" TargetMode="External"/><Relationship Id="rId11" Type="http://schemas.openxmlformats.org/officeDocument/2006/relationships/hyperlink" Target="https://it.wikipedia.org/wiki/1955" TargetMode="External"/><Relationship Id="rId5" Type="http://schemas.openxmlformats.org/officeDocument/2006/relationships/hyperlink" Target="https://it.wikipedia.org/wiki/Architettura_barocca" TargetMode="External"/><Relationship Id="rId10" Type="http://schemas.openxmlformats.org/officeDocument/2006/relationships/hyperlink" Target="https://it.wikipedia.org/wiki/%C3%96sterreichische_Galerie_Belvedere" TargetMode="External"/><Relationship Id="rId4" Type="http://schemas.openxmlformats.org/officeDocument/2006/relationships/hyperlink" Target="https://it.wikipedia.org/wiki/Austria" TargetMode="External"/><Relationship Id="rId9" Type="http://schemas.openxmlformats.org/officeDocument/2006/relationships/hyperlink" Target="https://it.wikipedia.org/wiki/Canalett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Naturhistorisches_Museum" TargetMode="External"/><Relationship Id="rId3" Type="http://schemas.openxmlformats.org/officeDocument/2006/relationships/hyperlink" Target="https://it.wikipedia.org/wiki/Cupola" TargetMode="External"/><Relationship Id="rId7" Type="http://schemas.openxmlformats.org/officeDocument/2006/relationships/hyperlink" Target="https://it.wikipedia.org/wiki/Maria-Theresien-Platz" TargetMode="External"/><Relationship Id="rId2" Type="http://schemas.openxmlformats.org/officeDocument/2006/relationships/hyperlink" Target="https://it.wikipedia.org/wiki/Vien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Francesco_Giuseppe_I_d'Asburgo" TargetMode="External"/><Relationship Id="rId5" Type="http://schemas.openxmlformats.org/officeDocument/2006/relationships/hyperlink" Target="https://it.wikipedia.org/wiki/Innere_Stadt" TargetMode="External"/><Relationship Id="rId4" Type="http://schemas.openxmlformats.org/officeDocument/2006/relationships/hyperlink" Target="https://it.wikipedia.org/wiki/Ringstra%C3%9Fe" TargetMode="External"/><Relationship Id="rId9" Type="http://schemas.openxmlformats.org/officeDocument/2006/relationships/hyperlink" Target="https://it.wikipedia.org/wiki/Casa_d'Asburgo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Benvenuto_Cellini" TargetMode="External"/><Relationship Id="rId3" Type="http://schemas.openxmlformats.org/officeDocument/2006/relationships/hyperlink" Target="https://it.wikipedia.org/wiki/Gottfried_Semper" TargetMode="External"/><Relationship Id="rId7" Type="http://schemas.openxmlformats.org/officeDocument/2006/relationships/hyperlink" Target="https://it.wikipedia.org/wiki/Saliera_di_Francesco_I_di_Francia" TargetMode="External"/><Relationship Id="rId2" Type="http://schemas.openxmlformats.org/officeDocument/2006/relationships/hyperlink" Target="https://it.wikipedia.org/w/index.php?title=Carl_von_Hasenaue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Marmo" TargetMode="External"/><Relationship Id="rId11" Type="http://schemas.openxmlformats.org/officeDocument/2006/relationships/hyperlink" Target="https://it.wikipedia.org/wiki/Zwettl" TargetMode="External"/><Relationship Id="rId5" Type="http://schemas.openxmlformats.org/officeDocument/2006/relationships/hyperlink" Target="https://it.wikipedia.org/wiki/Italia" TargetMode="External"/><Relationship Id="rId10" Type="http://schemas.openxmlformats.org/officeDocument/2006/relationships/hyperlink" Target="https://it.wikipedia.org/wiki/2006" TargetMode="External"/><Relationship Id="rId4" Type="http://schemas.openxmlformats.org/officeDocument/2006/relationships/hyperlink" Target="https://it.wikipedia.org/wiki/Rinascimento" TargetMode="External"/><Relationship Id="rId9" Type="http://schemas.openxmlformats.org/officeDocument/2006/relationships/hyperlink" Target="https://it.wikipedia.org/wiki/200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/index.php?title=Wurstelprater&amp;action=edit&amp;redlink=1" TargetMode="External"/><Relationship Id="rId13" Type="http://schemas.openxmlformats.org/officeDocument/2006/relationships/hyperlink" Target="https://it.wikipedia.org/w/index.php?title=Donaukanal&amp;action=edit&amp;redlink=1" TargetMode="External"/><Relationship Id="rId18" Type="http://schemas.openxmlformats.org/officeDocument/2006/relationships/hyperlink" Target="https://it.wikipedia.org/wiki/Caccia" TargetMode="External"/><Relationship Id="rId26" Type="http://schemas.openxmlformats.org/officeDocument/2006/relationships/hyperlink" Target="https://it.wikipedia.org/wiki/Lingua_spagnola" TargetMode="External"/><Relationship Id="rId3" Type="http://schemas.openxmlformats.org/officeDocument/2006/relationships/hyperlink" Target="https://it.wikipedia.org/wiki/Giardino" TargetMode="External"/><Relationship Id="rId21" Type="http://schemas.openxmlformats.org/officeDocument/2006/relationships/hyperlink" Target="https://it.wikipedia.org/wiki/1766" TargetMode="External"/><Relationship Id="rId7" Type="http://schemas.openxmlformats.org/officeDocument/2006/relationships/hyperlink" Target="https://it.wikipedia.org/wiki/Austria" TargetMode="External"/><Relationship Id="rId12" Type="http://schemas.openxmlformats.org/officeDocument/2006/relationships/hyperlink" Target="https://it.wikipedia.org/wiki/Danubio" TargetMode="External"/><Relationship Id="rId17" Type="http://schemas.openxmlformats.org/officeDocument/2006/relationships/hyperlink" Target="https://it.wikipedia.org/wiki/1984" TargetMode="External"/><Relationship Id="rId25" Type="http://schemas.openxmlformats.org/officeDocument/2006/relationships/hyperlink" Target="https://it.wikipedia.org/wiki/Lingua_latina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it.wikipedia.org/wiki/Micronazione" TargetMode="External"/><Relationship Id="rId20" Type="http://schemas.openxmlformats.org/officeDocument/2006/relationships/hyperlink" Target="https://it.wikipedia.org/wiki/1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Distretti_di_Vienna" TargetMode="External"/><Relationship Id="rId11" Type="http://schemas.openxmlformats.org/officeDocument/2006/relationships/hyperlink" Target="https://it.wikipedia.org/wiki/Riesenrad" TargetMode="External"/><Relationship Id="rId24" Type="http://schemas.openxmlformats.org/officeDocument/2006/relationships/hyperlink" Target="https://it.wikipedia.org/wiki/1920" TargetMode="External"/><Relationship Id="rId5" Type="http://schemas.openxmlformats.org/officeDocument/2006/relationships/hyperlink" Target="https://it.wikipedia.org/wiki/Leopoldstadt" TargetMode="External"/><Relationship Id="rId15" Type="http://schemas.openxmlformats.org/officeDocument/2006/relationships/hyperlink" Target="https://it.wikipedia.org/wiki/Kugelmugel" TargetMode="External"/><Relationship Id="rId23" Type="http://schemas.openxmlformats.org/officeDocument/2006/relationships/hyperlink" Target="https://it.wikipedia.org/wiki/Caffetteria" TargetMode="External"/><Relationship Id="rId10" Type="http://schemas.openxmlformats.org/officeDocument/2006/relationships/hyperlink" Target="https://it.wikipedia.org/wiki/Ruota_panoramica" TargetMode="External"/><Relationship Id="rId19" Type="http://schemas.openxmlformats.org/officeDocument/2006/relationships/hyperlink" Target="https://it.wikipedia.org/wiki/Massimiliano_II_d'Asburgo" TargetMode="External"/><Relationship Id="rId4" Type="http://schemas.openxmlformats.org/officeDocument/2006/relationships/hyperlink" Target="https://it.wikipedia.org/wiki/Vienna" TargetMode="External"/><Relationship Id="rId9" Type="http://schemas.openxmlformats.org/officeDocument/2006/relationships/hyperlink" Target="https://it.wikipedia.org/wiki/Parco_divertimenti" TargetMode="External"/><Relationship Id="rId14" Type="http://schemas.openxmlformats.org/officeDocument/2006/relationships/hyperlink" Target="https://it.wikipedia.org/wiki/Planetario" TargetMode="External"/><Relationship Id="rId22" Type="http://schemas.openxmlformats.org/officeDocument/2006/relationships/hyperlink" Target="https://it.wikipedia.org/wiki/Giuseppe_II_d'Asburgo-Lorena" TargetMode="External"/><Relationship Id="rId27" Type="http://schemas.openxmlformats.org/officeDocument/2006/relationships/hyperlink" Target="https://it.wikipedia.org/wiki/Prat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536503"/>
          </a:xfrm>
        </p:spPr>
        <p:txBody>
          <a:bodyPr>
            <a:noAutofit/>
          </a:bodyPr>
          <a:lstStyle/>
          <a:p>
            <a:pPr algn="ctr"/>
            <a:r>
              <a:rPr lang="it-IT" sz="7200" dirty="0" smtClean="0">
                <a:solidFill>
                  <a:srgbClr val="0070C0"/>
                </a:solidFill>
                <a:latin typeface="AR BLANCA" panose="02000000000000000000" pitchFamily="2" charset="0"/>
              </a:rPr>
              <a:t>In viaggio per l’</a:t>
            </a:r>
            <a:r>
              <a:rPr lang="it-IT" sz="7200" dirty="0" err="1" smtClean="0">
                <a:solidFill>
                  <a:srgbClr val="0070C0"/>
                </a:solidFill>
                <a:latin typeface="AR BLANCA" panose="02000000000000000000" pitchFamily="2" charset="0"/>
              </a:rPr>
              <a:t>Europa…</a:t>
            </a:r>
            <a:r>
              <a:rPr lang="it-IT" sz="7200" dirty="0" smtClean="0">
                <a:solidFill>
                  <a:srgbClr val="0070C0"/>
                </a:solidFill>
                <a:latin typeface="AR BLANCA" panose="02000000000000000000" pitchFamily="2" charset="0"/>
              </a:rPr>
              <a:t> Vienna</a:t>
            </a:r>
            <a:endParaRPr lang="it-IT" sz="7200" dirty="0">
              <a:solidFill>
                <a:srgbClr val="0070C0"/>
              </a:solidFill>
              <a:latin typeface="AR BLANCA" panose="02000000000000000000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Ed Sheeran - Photograph (Official Music Video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52.5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7647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04867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 </a:t>
            </a:r>
            <a:r>
              <a:rPr lang="it-IT" b="1" dirty="0" smtClean="0">
                <a:solidFill>
                  <a:srgbClr val="FF0000"/>
                </a:solidFill>
              </a:rPr>
              <a:t>Castello del Belvedere</a:t>
            </a:r>
            <a:r>
              <a:rPr lang="it-IT" dirty="0" smtClean="0"/>
              <a:t>, sorge nel quartiere di </a:t>
            </a:r>
            <a:r>
              <a:rPr lang="it-IT" dirty="0" err="1" smtClean="0">
                <a:hlinkClick r:id="rId2" tooltip="Landstraße"/>
              </a:rPr>
              <a:t>Landstraße</a:t>
            </a:r>
            <a:r>
              <a:rPr lang="it-IT" dirty="0" smtClean="0"/>
              <a:t> a sud del centro storico di </a:t>
            </a:r>
            <a:r>
              <a:rPr lang="it-IT" dirty="0" smtClean="0">
                <a:hlinkClick r:id="rId3" tooltip="Vienna"/>
              </a:rPr>
              <a:t>Vienna</a:t>
            </a:r>
            <a:r>
              <a:rPr lang="it-IT" dirty="0" smtClean="0"/>
              <a:t>, in </a:t>
            </a:r>
            <a:r>
              <a:rPr lang="it-IT" dirty="0" smtClean="0">
                <a:hlinkClick r:id="rId4" tooltip="Austria"/>
              </a:rPr>
              <a:t>Austria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Rappresenta uno dei capolavori dell'</a:t>
            </a:r>
            <a:r>
              <a:rPr lang="it-IT" dirty="0" smtClean="0">
                <a:hlinkClick r:id="rId5" tooltip="Architettura barocca"/>
              </a:rPr>
              <a:t>architettura barocca</a:t>
            </a:r>
            <a:r>
              <a:rPr lang="it-IT" dirty="0" smtClean="0"/>
              <a:t> austriaca e una delle residenze principesche più belle d'Europa. Venne costruito da </a:t>
            </a:r>
            <a:r>
              <a:rPr lang="it-IT" dirty="0" smtClean="0">
                <a:hlinkClick r:id="rId6" tooltip="Johann Lucas von Hildebrandt"/>
              </a:rPr>
              <a:t>Johann Lucas von </a:t>
            </a:r>
            <a:r>
              <a:rPr lang="it-IT" dirty="0" err="1" smtClean="0">
                <a:hlinkClick r:id="rId6" tooltip="Johann Lucas von Hildebrandt"/>
              </a:rPr>
              <a:t>Hildebrandt</a:t>
            </a:r>
            <a:r>
              <a:rPr lang="it-IT" dirty="0" smtClean="0"/>
              <a:t> per il principe </a:t>
            </a:r>
            <a:r>
              <a:rPr lang="it-IT" dirty="0" smtClean="0">
                <a:hlinkClick r:id="rId7" tooltip="Eugenio di Savoia"/>
              </a:rPr>
              <a:t>Eugenio di Savoia</a:t>
            </a:r>
            <a:r>
              <a:rPr lang="it-IT" dirty="0" smtClean="0"/>
              <a:t> ed è formato da due palazzi contrapposti, il </a:t>
            </a:r>
            <a:r>
              <a:rPr lang="it-IT" i="1" dirty="0" smtClean="0"/>
              <a:t>Belvedere superiore</a:t>
            </a:r>
            <a:r>
              <a:rPr lang="it-IT" dirty="0" smtClean="0"/>
              <a:t> e il </a:t>
            </a:r>
            <a:r>
              <a:rPr lang="it-IT" i="1" dirty="0" smtClean="0"/>
              <a:t>Belvedere inferiore</a:t>
            </a:r>
            <a:r>
              <a:rPr lang="it-IT" dirty="0" smtClean="0"/>
              <a:t>, separati da una grande prospettiva di </a:t>
            </a:r>
            <a:r>
              <a:rPr lang="it-IT" dirty="0" smtClean="0">
                <a:hlinkClick r:id="rId8" tooltip="Giardino alla francese"/>
              </a:rPr>
              <a:t>giardini alla francese</a:t>
            </a:r>
            <a:r>
              <a:rPr lang="it-IT" dirty="0" smtClean="0"/>
              <a:t> digradanti sulla collina e affacciati sulla città. Famose sono le vedute di </a:t>
            </a:r>
            <a:r>
              <a:rPr lang="it-IT" dirty="0" smtClean="0">
                <a:hlinkClick r:id="rId9" tooltip="Canaletto"/>
              </a:rPr>
              <a:t>Canaletto</a:t>
            </a:r>
            <a:r>
              <a:rPr lang="it-IT" dirty="0" smtClean="0"/>
              <a:t>, che ritraggono il luogo. Negli interni di entrambi gli edifici si trova la </a:t>
            </a:r>
            <a:r>
              <a:rPr lang="it-IT" i="1" dirty="0" err="1" smtClean="0">
                <a:hlinkClick r:id="rId10" tooltip="Österreichische Galerie Belvedere"/>
              </a:rPr>
              <a:t>Österreichische</a:t>
            </a:r>
            <a:r>
              <a:rPr lang="it-IT" i="1" dirty="0" smtClean="0">
                <a:hlinkClick r:id="rId10" tooltip="Österreichische Galerie Belvedere"/>
              </a:rPr>
              <a:t> </a:t>
            </a:r>
            <a:r>
              <a:rPr lang="it-IT" i="1" dirty="0" err="1" smtClean="0">
                <a:hlinkClick r:id="rId10" tooltip="Österreichische Galerie Belvedere"/>
              </a:rPr>
              <a:t>Galerie</a:t>
            </a:r>
            <a:r>
              <a:rPr lang="it-IT" i="1" dirty="0" smtClean="0">
                <a:hlinkClick r:id="rId10" tooltip="Österreichische Galerie Belvedere"/>
              </a:rPr>
              <a:t> Belvedere</a:t>
            </a:r>
            <a:r>
              <a:rPr lang="it-IT" dirty="0" smtClean="0"/>
              <a:t>, uno dei principali musei d'arte di Vienna.</a:t>
            </a:r>
          </a:p>
          <a:p>
            <a:r>
              <a:rPr lang="it-IT" dirty="0" smtClean="0"/>
              <a:t>Il 15 maggio </a:t>
            </a:r>
            <a:r>
              <a:rPr lang="it-IT" dirty="0" smtClean="0">
                <a:hlinkClick r:id="rId11" tooltip="1955"/>
              </a:rPr>
              <a:t>1955</a:t>
            </a:r>
            <a:r>
              <a:rPr lang="it-IT" dirty="0" smtClean="0"/>
              <a:t>, nel Belvedere superiore, sono stati firmati gli accordi statali austriaci, che gettarono le basi per la seconda repubblica austriaca.</a:t>
            </a:r>
          </a:p>
          <a:p>
            <a:endParaRPr lang="it-IT" dirty="0"/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 0089 - Wien - Kunsthistorisches Museu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Harlow Solid Italic" pitchFamily="82" charset="0"/>
              </a:rPr>
              <a:t>Giorno 15 dicembre 2017: </a:t>
            </a:r>
            <a:r>
              <a:rPr lang="it-IT" dirty="0" smtClean="0">
                <a:latin typeface="Harlow Solid Italic" pitchFamily="82" charset="0"/>
              </a:rPr>
              <a:t>sveglia </a:t>
            </a:r>
            <a:r>
              <a:rPr lang="it-IT" dirty="0" smtClean="0">
                <a:latin typeface="Harlow Solid Italic" pitchFamily="82" charset="0"/>
              </a:rPr>
              <a:t>alle 8.00, </a:t>
            </a:r>
            <a:r>
              <a:rPr lang="it-IT" dirty="0" smtClean="0">
                <a:latin typeface="Harlow Solid Italic" pitchFamily="82" charset="0"/>
              </a:rPr>
              <a:t>colazione in hotel e  visita del </a:t>
            </a:r>
            <a:r>
              <a:rPr lang="it-IT" dirty="0" err="1" smtClean="0">
                <a:latin typeface="Harlow Solid Italic" pitchFamily="82" charset="0"/>
              </a:rPr>
              <a:t>Kunsthistorisches</a:t>
            </a:r>
            <a:r>
              <a:rPr lang="it-IT" dirty="0" smtClean="0">
                <a:latin typeface="Harlow Solid Italic" pitchFamily="82" charset="0"/>
              </a:rPr>
              <a:t> </a:t>
            </a:r>
            <a:r>
              <a:rPr lang="it-IT" dirty="0" err="1" smtClean="0">
                <a:latin typeface="Harlow Solid Italic" pitchFamily="82" charset="0"/>
              </a:rPr>
              <a:t>Museum</a:t>
            </a:r>
            <a:r>
              <a:rPr lang="it-IT" dirty="0" smtClean="0">
                <a:latin typeface="Harlow Solid Italic" pitchFamily="82" charset="0"/>
              </a:rPr>
              <a:t>. Breve sosta per un panino all’interno del coffee shop del museo e riprendiamo la visita.</a:t>
            </a:r>
          </a:p>
          <a:p>
            <a:pPr>
              <a:buNone/>
            </a:pPr>
            <a:r>
              <a:rPr lang="it-IT" dirty="0" smtClean="0">
                <a:latin typeface="Harlow Solid Italic" pitchFamily="82" charset="0"/>
              </a:rPr>
              <a:t>La sera si va a spasso per Vienna by night illuminata dalle bellissime luci natalizie…</a:t>
            </a:r>
            <a:endParaRPr lang="it-IT" dirty="0"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525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Il </a:t>
            </a:r>
            <a:r>
              <a:rPr lang="it-IT" b="1" dirty="0" err="1" smtClean="0">
                <a:solidFill>
                  <a:srgbClr val="FF0000"/>
                </a:solidFill>
              </a:rPr>
              <a:t>Kunsthistorisches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Museum</a:t>
            </a:r>
            <a:r>
              <a:rPr lang="it-IT" dirty="0" smtClean="0"/>
              <a:t>, che nel 2012 ha contato 1.351.940 visitatori, è uno dei principali musei di </a:t>
            </a:r>
            <a:r>
              <a:rPr lang="it-IT" dirty="0" smtClean="0">
                <a:hlinkClick r:id="rId2" tooltip="Vienna"/>
              </a:rPr>
              <a:t>Vienna</a:t>
            </a:r>
            <a:r>
              <a:rPr lang="it-IT" dirty="0" smtClean="0"/>
              <a:t> ed uno dei più antichi e ricchi al mondo. L'edificio principale, sormontato da una </a:t>
            </a:r>
            <a:r>
              <a:rPr lang="it-IT" dirty="0" smtClean="0">
                <a:hlinkClick r:id="rId3" tooltip="Cupola"/>
              </a:rPr>
              <a:t>cupola</a:t>
            </a:r>
            <a:r>
              <a:rPr lang="it-IT" dirty="0" smtClean="0"/>
              <a:t> ottagonale alta 60 metri, si trova in Maria </a:t>
            </a:r>
            <a:r>
              <a:rPr lang="it-IT" dirty="0" err="1" smtClean="0"/>
              <a:t>Theresien-Platz</a:t>
            </a:r>
            <a:r>
              <a:rPr lang="it-IT" dirty="0" smtClean="0"/>
              <a:t>, lungo la </a:t>
            </a:r>
            <a:r>
              <a:rPr lang="it-IT" dirty="0" err="1" smtClean="0">
                <a:hlinkClick r:id="rId4" tooltip="Ringstraße"/>
              </a:rPr>
              <a:t>Ringstraße</a:t>
            </a:r>
            <a:r>
              <a:rPr lang="it-IT" dirty="0" smtClean="0"/>
              <a:t> che circonda il distretto di </a:t>
            </a:r>
            <a:r>
              <a:rPr lang="it-IT" dirty="0" err="1" smtClean="0">
                <a:hlinkClick r:id="rId5" tooltip="Innere Stadt"/>
              </a:rPr>
              <a:t>Innere</a:t>
            </a:r>
            <a:r>
              <a:rPr lang="it-IT" dirty="0" smtClean="0">
                <a:hlinkClick r:id="rId5" tooltip="Innere Stadt"/>
              </a:rPr>
              <a:t> </a:t>
            </a:r>
            <a:r>
              <a:rPr lang="it-IT" dirty="0" err="1" smtClean="0">
                <a:hlinkClick r:id="rId5" tooltip="Innere Stadt"/>
              </a:rPr>
              <a:t>Stadt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Il Museo venne inaugurato ufficialmente il 17 ottobre 1891 alla presenza dell'imperatore </a:t>
            </a:r>
            <a:r>
              <a:rPr lang="it-IT" dirty="0" smtClean="0">
                <a:hlinkClick r:id="rId6" tooltip="Francesco Giuseppe I d'Asburgo"/>
              </a:rPr>
              <a:t>Francesco Giuseppe I d'Asburgo</a:t>
            </a:r>
            <a:r>
              <a:rPr lang="it-IT" dirty="0" smtClean="0"/>
              <a:t> dopo oltre trent'anni dalla prima commissione. Dal 22 ottobre venne aperto al pubblico. L'edificio si affaccia sulla </a:t>
            </a:r>
            <a:r>
              <a:rPr lang="it-IT" dirty="0" err="1" smtClean="0">
                <a:hlinkClick r:id="rId7" tooltip="Maria-Theresien-Platz"/>
              </a:rPr>
              <a:t>Maria-Theresien-Platz</a:t>
            </a:r>
            <a:r>
              <a:rPr lang="it-IT" dirty="0" smtClean="0"/>
              <a:t>, specularmente al </a:t>
            </a:r>
            <a:r>
              <a:rPr lang="it-IT" i="1" dirty="0" err="1" smtClean="0">
                <a:hlinkClick r:id="rId8" tooltip="Naturhistorisches Museum"/>
              </a:rPr>
              <a:t>Naturhistorisches</a:t>
            </a:r>
            <a:r>
              <a:rPr lang="it-IT" i="1" dirty="0" smtClean="0">
                <a:hlinkClick r:id="rId8" tooltip="Naturhistorisches Museum"/>
              </a:rPr>
              <a:t> </a:t>
            </a:r>
            <a:r>
              <a:rPr lang="it-IT" i="1" dirty="0" err="1" smtClean="0">
                <a:hlinkClick r:id="rId8" tooltip="Naturhistorisches Museum"/>
              </a:rPr>
              <a:t>Museum</a:t>
            </a:r>
            <a:r>
              <a:rPr lang="it-IT" dirty="0" smtClean="0"/>
              <a:t> (Museo </a:t>
            </a:r>
            <a:r>
              <a:rPr lang="it-IT" dirty="0" err="1" smtClean="0"/>
              <a:t>storico-naturalistico</a:t>
            </a:r>
            <a:r>
              <a:rPr lang="it-IT" dirty="0" smtClean="0"/>
              <a:t>). I due musei vennero commissionati dall'imperatore nel 1858 per contenere l'immensa collezione di opere d'arte degli </a:t>
            </a:r>
            <a:r>
              <a:rPr lang="it-IT" dirty="0" smtClean="0">
                <a:hlinkClick r:id="rId9" tooltip="Casa d'Asburgo"/>
              </a:rPr>
              <a:t>Asburgo</a:t>
            </a:r>
            <a:r>
              <a:rPr lang="it-IT" dirty="0" smtClean="0"/>
              <a:t> e di rendere il loro patrimonio accessibile a tutti. </a:t>
            </a:r>
            <a:endParaRPr lang="it-IT" dirty="0"/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. Il concorso per la realizzazione degli edifici venne bandito nel 1867 e vinto dagli architetti </a:t>
            </a:r>
            <a:r>
              <a:rPr lang="it-IT" dirty="0" smtClean="0">
                <a:hlinkClick r:id="rId2" tooltip="Carl von Hasenauer (la pagina non esiste)"/>
              </a:rPr>
              <a:t>Carl von </a:t>
            </a:r>
            <a:r>
              <a:rPr lang="it-IT" dirty="0" err="1" smtClean="0">
                <a:hlinkClick r:id="rId2" tooltip="Carl von Hasenauer (la pagina non esiste)"/>
              </a:rPr>
              <a:t>Hasenauer</a:t>
            </a:r>
            <a:r>
              <a:rPr lang="it-IT" dirty="0" smtClean="0"/>
              <a:t> e </a:t>
            </a:r>
            <a:r>
              <a:rPr lang="it-IT" dirty="0" err="1" smtClean="0">
                <a:hlinkClick r:id="rId3" tooltip="Gottfried Semper"/>
              </a:rPr>
              <a:t>Gottfried</a:t>
            </a:r>
            <a:r>
              <a:rPr lang="it-IT" dirty="0" smtClean="0">
                <a:hlinkClick r:id="rId3" tooltip="Gottfried Semper"/>
              </a:rPr>
              <a:t> </a:t>
            </a:r>
            <a:r>
              <a:rPr lang="it-IT" dirty="0" err="1" smtClean="0">
                <a:hlinkClick r:id="rId3" tooltip="Gottfried Semper"/>
              </a:rPr>
              <a:t>Semper</a:t>
            </a:r>
            <a:r>
              <a:rPr lang="it-IT" dirty="0" smtClean="0"/>
              <a:t>. La prima pietra venne posata, senza troppe cerimonie, il 27 novembre 1871. Le facciate richiamano lo stile </a:t>
            </a:r>
            <a:r>
              <a:rPr lang="it-IT" dirty="0" err="1" smtClean="0">
                <a:hlinkClick r:id="rId4" tooltip="Rinascimento"/>
              </a:rPr>
              <a:t>rinascimentale</a:t>
            </a:r>
            <a:r>
              <a:rPr lang="it-IT" dirty="0" err="1" smtClean="0">
                <a:hlinkClick r:id="rId5" tooltip="Italia"/>
              </a:rPr>
              <a:t>italiano</a:t>
            </a:r>
            <a:r>
              <a:rPr lang="it-IT" dirty="0" smtClean="0"/>
              <a:t> e gli interni sono decorati con </a:t>
            </a:r>
            <a:r>
              <a:rPr lang="it-IT" dirty="0" smtClean="0">
                <a:hlinkClick r:id="rId6" tooltip="Marmo"/>
              </a:rPr>
              <a:t>marmo</a:t>
            </a:r>
            <a:r>
              <a:rPr lang="it-IT" dirty="0" smtClean="0"/>
              <a:t>, ornamenti di stucco e d'oro e pitture.</a:t>
            </a:r>
          </a:p>
          <a:p>
            <a:pPr algn="just"/>
            <a:r>
              <a:rPr lang="it-IT" dirty="0" smtClean="0"/>
              <a:t>Una delle più importanti sculture del museo, la </a:t>
            </a:r>
            <a:r>
              <a:rPr lang="it-IT" i="1" dirty="0" smtClean="0">
                <a:hlinkClick r:id="rId7" tooltip="Saliera di Francesco I di Francia"/>
              </a:rPr>
              <a:t>Saliera</a:t>
            </a:r>
            <a:r>
              <a:rPr lang="it-IT" dirty="0" smtClean="0"/>
              <a:t> di </a:t>
            </a:r>
            <a:r>
              <a:rPr lang="it-IT" dirty="0" smtClean="0">
                <a:hlinkClick r:id="rId8" tooltip="Benvenuto Cellini"/>
              </a:rPr>
              <a:t>Benvenuto </a:t>
            </a:r>
            <a:r>
              <a:rPr lang="it-IT" dirty="0" err="1" smtClean="0">
                <a:hlinkClick r:id="rId8" tooltip="Benvenuto Cellini"/>
              </a:rPr>
              <a:t>Cellini</a:t>
            </a:r>
            <a:r>
              <a:rPr lang="it-IT" dirty="0" smtClean="0"/>
              <a:t>, è stata rubata l'11 maggio </a:t>
            </a:r>
            <a:r>
              <a:rPr lang="it-IT" dirty="0" smtClean="0">
                <a:hlinkClick r:id="rId9" tooltip="2003"/>
              </a:rPr>
              <a:t>2003</a:t>
            </a:r>
            <a:r>
              <a:rPr lang="it-IT" dirty="0" smtClean="0"/>
              <a:t> e recuperata il 21 gennaio </a:t>
            </a:r>
            <a:r>
              <a:rPr lang="it-IT" dirty="0" smtClean="0">
                <a:hlinkClick r:id="rId10" tooltip="2006"/>
              </a:rPr>
              <a:t>2006</a:t>
            </a:r>
            <a:r>
              <a:rPr lang="it-IT" dirty="0" smtClean="0"/>
              <a:t> in una scatola, sepolta sotto terra, in una foresta vicino alla città di </a:t>
            </a:r>
            <a:r>
              <a:rPr lang="it-IT" dirty="0" err="1" smtClean="0">
                <a:hlinkClick r:id="rId11" tooltip="Zwettl"/>
              </a:rPr>
              <a:t>Zwettl</a:t>
            </a:r>
            <a:r>
              <a:rPr lang="it-IT" dirty="0" smtClean="0"/>
              <a:t>, in Austria. È stato il più grande furto d'arte nella storia austriaca.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castello belvedere vienn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304800" y="260648"/>
            <a:ext cx="8686800" cy="19655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Harlow Solid Italic" pitchFamily="82" charset="0"/>
              </a:rPr>
              <a:t>Giorno 16 dicembre 2017: </a:t>
            </a:r>
            <a:r>
              <a:rPr lang="it-IT" dirty="0" smtClean="0">
                <a:latin typeface="Harlow Solid Italic" pitchFamily="82" charset="0"/>
              </a:rPr>
              <a:t>sveglia </a:t>
            </a:r>
            <a:r>
              <a:rPr lang="it-IT" dirty="0" smtClean="0">
                <a:latin typeface="Harlow Solid Italic" pitchFamily="82" charset="0"/>
              </a:rPr>
              <a:t>alle ore 8.00,          </a:t>
            </a:r>
            <a:r>
              <a:rPr lang="it-IT" dirty="0" smtClean="0">
                <a:latin typeface="Harlow Solid Italic" pitchFamily="82" charset="0"/>
              </a:rPr>
              <a:t> </a:t>
            </a:r>
            <a:r>
              <a:rPr lang="it-IT" dirty="0" smtClean="0">
                <a:latin typeface="Harlow Solid Italic" pitchFamily="82" charset="0"/>
              </a:rPr>
              <a:t>colazione </a:t>
            </a:r>
            <a:r>
              <a:rPr lang="it-IT" dirty="0" smtClean="0">
                <a:latin typeface="Harlow Solid Italic" pitchFamily="82" charset="0"/>
              </a:rPr>
              <a:t>e poi, di corsa </a:t>
            </a:r>
            <a:r>
              <a:rPr lang="it-IT" dirty="0" smtClean="0">
                <a:latin typeface="Harlow Solid Italic" pitchFamily="82" charset="0"/>
              </a:rPr>
              <a:t>a visitare i mercatini di </a:t>
            </a:r>
            <a:r>
              <a:rPr lang="it-IT" dirty="0" smtClean="0">
                <a:latin typeface="Harlow Solid Italic" pitchFamily="82" charset="0"/>
              </a:rPr>
              <a:t>Natale…attenzione, sono così belli che rischiate di restare al verde!</a:t>
            </a:r>
          </a:p>
          <a:p>
            <a:pPr>
              <a:buNone/>
            </a:pPr>
            <a:r>
              <a:rPr lang="it-IT" dirty="0" smtClean="0">
                <a:latin typeface="Harlow Solid Italic" pitchFamily="82" charset="0"/>
              </a:rPr>
              <a:t>Vi </a:t>
            </a:r>
            <a:r>
              <a:rPr lang="it-IT" dirty="0" smtClean="0">
                <a:latin typeface="Harlow Solid Italic" pitchFamily="82" charset="0"/>
              </a:rPr>
              <a:t>consigliamo di andare a letto non molto tardi, perché l’aereo partirà </a:t>
            </a:r>
            <a:r>
              <a:rPr lang="it-IT" dirty="0" smtClean="0">
                <a:latin typeface="Harlow Solid Italic" pitchFamily="82" charset="0"/>
              </a:rPr>
              <a:t>di prima mattina…ma se volete, godetevi Vienna per tutta la notte!</a:t>
            </a:r>
            <a:endParaRPr lang="it-IT" dirty="0"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304800" y="332656"/>
            <a:ext cx="8686800" cy="12454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Harlow Solid Italic" pitchFamily="82" charset="0"/>
              </a:rPr>
              <a:t>I mercatini natalizi di Vienna</a:t>
            </a:r>
          </a:p>
          <a:p>
            <a:pPr algn="just"/>
            <a:r>
              <a:rPr lang="it-IT" dirty="0" smtClean="0">
                <a:latin typeface="Harlow Solid Italic" pitchFamily="82" charset="0"/>
              </a:rPr>
              <a:t>I mercatini natalizi di Vienna ospitano più di 60 stand e di solito sono collocati davanti a musei importanti come il Museo delle belle arti e il Museo di storia </a:t>
            </a:r>
            <a:r>
              <a:rPr lang="it-IT" dirty="0" smtClean="0">
                <a:latin typeface="Harlow Solid Italic" pitchFamily="82" charset="0"/>
              </a:rPr>
              <a:t>naturale; </a:t>
            </a:r>
            <a:r>
              <a:rPr lang="it-IT" dirty="0" smtClean="0">
                <a:latin typeface="Harlow Solid Italic" pitchFamily="82" charset="0"/>
              </a:rPr>
              <a:t>esistevano già nel 1772 e oggi vi si possono acquistare oggetti di artigianato artistico, decorazioni in </a:t>
            </a:r>
            <a:r>
              <a:rPr lang="it-IT" dirty="0" smtClean="0">
                <a:latin typeface="Harlow Solid Italic" pitchFamily="82" charset="0"/>
              </a:rPr>
              <a:t>vetro e </a:t>
            </a:r>
            <a:r>
              <a:rPr lang="it-IT" dirty="0" smtClean="0">
                <a:latin typeface="Harlow Solid Italic" pitchFamily="82" charset="0"/>
              </a:rPr>
              <a:t>tradizionali presepi e ceramiche.</a:t>
            </a:r>
          </a:p>
          <a:p>
            <a:endParaRPr lang="it-IT" dirty="0"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 descr="C:\Users\Bianca\Desktop\mercatin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84376" cy="4572402"/>
          </a:xfrm>
          <a:prstGeom prst="rect">
            <a:avLst/>
          </a:prstGeom>
          <a:noFill/>
        </p:spPr>
      </p:pic>
      <p:pic>
        <p:nvPicPr>
          <p:cNvPr id="1028" name="Picture 4" descr="C:\Users\Bianca\Desktop\mercatini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132" y="2924944"/>
            <a:ext cx="5379868" cy="3636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3"/>
            <a:ext cx="82912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>
                <a:latin typeface="Harlow Solid Italic" pitchFamily="82" charset="0"/>
              </a:rPr>
              <a:t>Giorno 17 dicembre 2017: </a:t>
            </a:r>
            <a:r>
              <a:rPr lang="it-IT" sz="4000" dirty="0" smtClean="0">
                <a:latin typeface="Harlow Solid Italic" pitchFamily="82" charset="0"/>
              </a:rPr>
              <a:t>sveglia alle </a:t>
            </a:r>
            <a:r>
              <a:rPr lang="it-IT" sz="4000" dirty="0" smtClean="0">
                <a:latin typeface="Harlow Solid Italic" pitchFamily="82" charset="0"/>
              </a:rPr>
              <a:t>4.00 del </a:t>
            </a:r>
            <a:r>
              <a:rPr lang="it-IT" sz="4000" dirty="0" smtClean="0">
                <a:latin typeface="Harlow Solid Italic" pitchFamily="82" charset="0"/>
              </a:rPr>
              <a:t>mattino </a:t>
            </a:r>
            <a:r>
              <a:rPr lang="it-IT" sz="4000" dirty="0" smtClean="0">
                <a:latin typeface="Harlow Solid Italic" pitchFamily="82" charset="0"/>
              </a:rPr>
              <a:t>per arrivare in orario in </a:t>
            </a:r>
            <a:r>
              <a:rPr lang="it-IT" sz="4000" dirty="0" smtClean="0">
                <a:latin typeface="Harlow Solid Italic" pitchFamily="82" charset="0"/>
              </a:rPr>
              <a:t>aeroporto… </a:t>
            </a:r>
            <a:r>
              <a:rPr lang="it-IT" sz="4000" dirty="0" smtClean="0">
                <a:latin typeface="Harlow Solid Italic" pitchFamily="82" charset="0"/>
              </a:rPr>
              <a:t>vi ricordiamo che l’aereo parte alle </a:t>
            </a:r>
            <a:r>
              <a:rPr lang="it-IT" sz="4000" dirty="0" smtClean="0">
                <a:latin typeface="Harlow Solid Italic" pitchFamily="82" charset="0"/>
              </a:rPr>
              <a:t>7,10!</a:t>
            </a:r>
            <a:endParaRPr lang="it-IT" sz="4000" dirty="0" smtClean="0">
              <a:latin typeface="Harlow Solid Italic" pitchFamily="82" charset="0"/>
            </a:endParaRPr>
          </a:p>
          <a:p>
            <a:pPr>
              <a:buNone/>
            </a:pPr>
            <a:r>
              <a:rPr lang="it-IT" sz="4000" dirty="0" smtClean="0">
                <a:latin typeface="Harlow Solid Italic" pitchFamily="82" charset="0"/>
              </a:rPr>
              <a:t>    </a:t>
            </a:r>
            <a:r>
              <a:rPr lang="it-IT" sz="4000" dirty="0" err="1" smtClean="0">
                <a:latin typeface="Harlow Solid Italic" pitchFamily="82" charset="0"/>
              </a:rPr>
              <a:t>…buon</a:t>
            </a:r>
            <a:r>
              <a:rPr lang="it-IT" sz="4000" dirty="0" smtClean="0">
                <a:latin typeface="Harlow Solid Italic" pitchFamily="82" charset="0"/>
              </a:rPr>
              <a:t> ritorno a casa!!!</a:t>
            </a:r>
            <a:endParaRPr lang="it-IT" sz="40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2736305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latin typeface="Harlow Solid Italic" pitchFamily="82" charset="0"/>
            </a:endParaRPr>
          </a:p>
          <a:p>
            <a:pPr algn="ctr"/>
            <a:r>
              <a:rPr lang="it-IT" dirty="0" smtClean="0">
                <a:latin typeface="Harlow Solid Italic" pitchFamily="82" charset="0"/>
              </a:rPr>
              <a:t>Partiamo dall’aeroporto Fontana Rossa di </a:t>
            </a:r>
            <a:r>
              <a:rPr lang="it-IT" dirty="0" smtClean="0">
                <a:latin typeface="Harlow Solid Italic" pitchFamily="82" charset="0"/>
              </a:rPr>
              <a:t>Catania diretti a </a:t>
            </a:r>
            <a:r>
              <a:rPr lang="it-IT" dirty="0" smtClean="0">
                <a:latin typeface="Harlow Solid Italic" pitchFamily="82" charset="0"/>
              </a:rPr>
              <a:t>Vienna.</a:t>
            </a:r>
          </a:p>
          <a:p>
            <a:pPr algn="ctr"/>
            <a:r>
              <a:rPr lang="it-IT" dirty="0" smtClean="0">
                <a:latin typeface="Harlow Solid Italic" pitchFamily="82" charset="0"/>
              </a:rPr>
              <a:t>Ecco il prezzo e le informazioni sul volo:</a:t>
            </a:r>
            <a:endParaRPr lang="it-IT" dirty="0">
              <a:latin typeface="Harlow Solid Italic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9144000" cy="10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In totale abbiamo </a:t>
            </a:r>
            <a:r>
              <a:rPr lang="it-IT" dirty="0" err="1" smtClean="0">
                <a:solidFill>
                  <a:srgbClr val="FF0000"/>
                </a:solidFill>
                <a:latin typeface="Cooper Black" pitchFamily="18" charset="0"/>
              </a:rPr>
              <a:t>speso…</a:t>
            </a:r>
            <a:endParaRPr lang="it-IT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dirty="0" smtClean="0">
                <a:solidFill>
                  <a:srgbClr val="00B050"/>
                </a:solidFill>
                <a:latin typeface="Cooper Black" pitchFamily="18" charset="0"/>
              </a:rPr>
              <a:t>797,18 €</a:t>
            </a:r>
          </a:p>
          <a:p>
            <a:r>
              <a:rPr lang="it-IT" dirty="0" smtClean="0">
                <a:solidFill>
                  <a:schemeClr val="tx1"/>
                </a:solidFill>
                <a:latin typeface="Harlow Solid Italic" pitchFamily="82" charset="0"/>
              </a:rPr>
              <a:t>363,18€  (181,59 ciascuno andata e ritorno)</a:t>
            </a:r>
          </a:p>
          <a:p>
            <a:r>
              <a:rPr lang="it-IT" dirty="0" smtClean="0">
                <a:solidFill>
                  <a:schemeClr val="tx1"/>
                </a:solidFill>
                <a:latin typeface="Harlow Solid Italic" pitchFamily="82" charset="0"/>
              </a:rPr>
              <a:t>364,00€  (per l’hotel)</a:t>
            </a:r>
          </a:p>
          <a:p>
            <a:r>
              <a:rPr lang="it-IT" dirty="0" smtClean="0">
                <a:solidFill>
                  <a:schemeClr val="tx1"/>
                </a:solidFill>
                <a:latin typeface="Harlow Solid Italic" pitchFamily="82" charset="0"/>
              </a:rPr>
              <a:t>20,00€  circa(per biglietto metropolitana)</a:t>
            </a:r>
          </a:p>
          <a:p>
            <a:r>
              <a:rPr lang="it-IT" dirty="0" smtClean="0">
                <a:solidFill>
                  <a:schemeClr val="tx1"/>
                </a:solidFill>
                <a:latin typeface="Harlow Solid Italic" pitchFamily="82" charset="0"/>
              </a:rPr>
              <a:t>50,00€ circa (per l’ingresso ai musei)</a:t>
            </a:r>
          </a:p>
          <a:p>
            <a:endParaRPr lang="it-IT" dirty="0" smtClean="0">
              <a:solidFill>
                <a:schemeClr val="tx1"/>
              </a:solidFill>
              <a:latin typeface="Harlow Solid Italic" pitchFamily="82" charset="0"/>
            </a:endParaRPr>
          </a:p>
          <a:p>
            <a:endParaRPr lang="it-IT" dirty="0" smtClean="0">
              <a:solidFill>
                <a:schemeClr val="tx1"/>
              </a:solidFill>
              <a:latin typeface="Harlow Solid Italic" pitchFamily="82" charset="0"/>
            </a:endParaRPr>
          </a:p>
          <a:p>
            <a:endParaRPr lang="it-IT" dirty="0">
              <a:solidFill>
                <a:schemeClr val="tx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304800" y="332656"/>
            <a:ext cx="8686800" cy="12454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Lavoro realizzato da:</a:t>
            </a:r>
          </a:p>
          <a:p>
            <a:pPr algn="ctr"/>
            <a:r>
              <a:rPr lang="it-IT" sz="4800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Bianca T.</a:t>
            </a:r>
          </a:p>
          <a:p>
            <a:pPr algn="ctr"/>
            <a:r>
              <a:rPr lang="it-IT" sz="4800" dirty="0" err="1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Gaya</a:t>
            </a:r>
            <a:r>
              <a:rPr lang="it-IT" sz="4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 C.</a:t>
            </a:r>
          </a:p>
          <a:p>
            <a:pPr algn="ctr"/>
            <a:r>
              <a:rPr lang="it-IT" sz="48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Federico B.</a:t>
            </a:r>
          </a:p>
          <a:p>
            <a:pPr algn="ctr"/>
            <a:r>
              <a:rPr lang="it-IT" sz="4800" dirty="0" smtClean="0">
                <a:solidFill>
                  <a:srgbClr val="B50B78"/>
                </a:solidFill>
                <a:latin typeface="MV Boli" pitchFamily="2" charset="0"/>
                <a:cs typeface="MV Boli" pitchFamily="2" charset="0"/>
              </a:rPr>
              <a:t>Teodora P.</a:t>
            </a:r>
          </a:p>
          <a:p>
            <a:pPr algn="ctr"/>
            <a:r>
              <a:rPr lang="it-IT" sz="4800" dirty="0" smtClean="0">
                <a:solidFill>
                  <a:srgbClr val="240CB4"/>
                </a:solidFill>
                <a:latin typeface="MV Boli" pitchFamily="2" charset="0"/>
                <a:cs typeface="MV Boli" pitchFamily="2" charset="0"/>
              </a:rPr>
              <a:t>Samuel B.</a:t>
            </a:r>
          </a:p>
        </p:txBody>
      </p:sp>
      <p:pic>
        <p:nvPicPr>
          <p:cNvPr id="11" name="~PP3098.WAV">
            <a:hlinkClick r:id="" action="ppaction://media"/>
          </p:cNvPr>
          <p:cNvPicPr>
            <a:picLocks noRot="1" noChangeAspect="1"/>
          </p:cNvPicPr>
          <p:nvPr>
            <a:wavAudioFile r:embed="rId1" name="~PP3098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56443" cy="610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998" y="404664"/>
            <a:ext cx="80419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>
            <a:noAutofit/>
          </a:bodyPr>
          <a:lstStyle/>
          <a:p>
            <a:r>
              <a:rPr lang="it-IT" sz="2900" b="1" dirty="0" smtClean="0">
                <a:latin typeface="+mn-lt"/>
              </a:rPr>
              <a:t>Ecco la mappa della metropolitana di </a:t>
            </a:r>
            <a:r>
              <a:rPr lang="it-IT" sz="2900" b="1" dirty="0" err="1" smtClean="0">
                <a:latin typeface="+mn-lt"/>
              </a:rPr>
              <a:t>vienna…</a:t>
            </a:r>
            <a:endParaRPr lang="it-IT" sz="2900" b="1" dirty="0">
              <a:latin typeface="+mn-lt"/>
            </a:endParaRPr>
          </a:p>
        </p:txBody>
      </p:sp>
      <p:pic>
        <p:nvPicPr>
          <p:cNvPr id="1026" name="Picture 2" descr="D:\geografia\mappa della metropolitan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58582" cy="58914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304800" y="260648"/>
            <a:ext cx="8686800" cy="19655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Harlow Solid Italic" pitchFamily="82" charset="0"/>
              </a:rPr>
              <a:t>Dopo aver preso la metropolitana andiamo in </a:t>
            </a:r>
            <a:r>
              <a:rPr lang="it-IT" dirty="0" err="1" smtClean="0">
                <a:latin typeface="Harlow Solid Italic" pitchFamily="82" charset="0"/>
              </a:rPr>
              <a:t>Hotel…</a:t>
            </a:r>
            <a:endParaRPr lang="it-IT" dirty="0">
              <a:latin typeface="Harlow Solid Italic" pitchFamily="82" charset="0"/>
            </a:endParaRPr>
          </a:p>
        </p:txBody>
      </p:sp>
      <p:pic>
        <p:nvPicPr>
          <p:cNvPr id="2050" name="Picture 2" descr="C:\Users\Bianca\Desktop\geografia\hot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52525"/>
            <a:ext cx="3724076" cy="5705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latin typeface="Harlow Solid Italic" pitchFamily="82" charset="0"/>
              </a:rPr>
              <a:t>Giorno 14 dicembre 2017: </a:t>
            </a:r>
            <a:r>
              <a:rPr lang="it-IT" sz="3600" dirty="0" smtClean="0">
                <a:latin typeface="Harlow Solid Italic" pitchFamily="82" charset="0"/>
              </a:rPr>
              <a:t> sveglia </a:t>
            </a:r>
            <a:r>
              <a:rPr lang="it-IT" sz="3600" dirty="0" smtClean="0">
                <a:latin typeface="Harlow Solid Italic" pitchFamily="82" charset="0"/>
              </a:rPr>
              <a:t>alle ore </a:t>
            </a:r>
            <a:r>
              <a:rPr lang="it-IT" sz="3600" dirty="0" smtClean="0">
                <a:latin typeface="Harlow Solid Italic" pitchFamily="82" charset="0"/>
              </a:rPr>
              <a:t>7.30, </a:t>
            </a:r>
            <a:r>
              <a:rPr lang="it-IT" sz="3600" dirty="0" smtClean="0">
                <a:latin typeface="Harlow Solid Italic" pitchFamily="82" charset="0"/>
              </a:rPr>
              <a:t>colazione in </a:t>
            </a:r>
            <a:r>
              <a:rPr lang="it-IT" sz="3600" dirty="0" smtClean="0">
                <a:latin typeface="Harlow Solid Italic" pitchFamily="82" charset="0"/>
              </a:rPr>
              <a:t>hotel e visita del </a:t>
            </a:r>
            <a:r>
              <a:rPr lang="it-IT" sz="3600" dirty="0" err="1" smtClean="0">
                <a:latin typeface="Harlow Solid Italic" pitchFamily="82" charset="0"/>
              </a:rPr>
              <a:t>Prater</a:t>
            </a:r>
            <a:r>
              <a:rPr lang="it-IT" sz="3600" dirty="0" smtClean="0">
                <a:latin typeface="Harlow Solid Italic" pitchFamily="82" charset="0"/>
              </a:rPr>
              <a:t>; pranzo </a:t>
            </a:r>
            <a:r>
              <a:rPr lang="it-IT" sz="3600" dirty="0" smtClean="0">
                <a:latin typeface="Harlow Solid Italic" pitchFamily="82" charset="0"/>
              </a:rPr>
              <a:t>con un </a:t>
            </a:r>
            <a:r>
              <a:rPr lang="it-IT" sz="3600" dirty="0" smtClean="0">
                <a:latin typeface="Harlow Solid Italic" pitchFamily="82" charset="0"/>
              </a:rPr>
              <a:t>panino e </a:t>
            </a:r>
            <a:r>
              <a:rPr lang="it-IT" sz="3600" dirty="0" smtClean="0">
                <a:latin typeface="Harlow Solid Italic" pitchFamily="82" charset="0"/>
              </a:rPr>
              <a:t>nel pomeriggio </a:t>
            </a:r>
            <a:r>
              <a:rPr lang="it-IT" sz="3600" dirty="0" smtClean="0">
                <a:latin typeface="Harlow Solid Italic" pitchFamily="82" charset="0"/>
              </a:rPr>
              <a:t>visita al </a:t>
            </a:r>
            <a:r>
              <a:rPr lang="it-IT" sz="3600" dirty="0" smtClean="0">
                <a:latin typeface="Harlow Solid Italic" pitchFamily="82" charset="0"/>
              </a:rPr>
              <a:t>Castello </a:t>
            </a:r>
            <a:r>
              <a:rPr lang="it-IT" sz="3600" dirty="0" smtClean="0">
                <a:latin typeface="Harlow Solid Italic" pitchFamily="82" charset="0"/>
              </a:rPr>
              <a:t>Belvedere.</a:t>
            </a:r>
          </a:p>
          <a:p>
            <a:pPr>
              <a:buNone/>
            </a:pPr>
            <a:r>
              <a:rPr lang="it-IT" sz="3600" dirty="0" smtClean="0">
                <a:latin typeface="Harlow Solid Italic" pitchFamily="82" charset="0"/>
              </a:rPr>
              <a:t>Cena in un tipico ristorante viennese e</a:t>
            </a:r>
            <a:r>
              <a:rPr lang="it-IT" sz="3600" dirty="0" smtClean="0">
                <a:latin typeface="Harlow Solid Italic" pitchFamily="82" charset="0"/>
              </a:rPr>
              <a:t> ritorno </a:t>
            </a:r>
            <a:r>
              <a:rPr lang="it-IT" sz="3600" dirty="0" smtClean="0">
                <a:latin typeface="Harlow Solid Italic" pitchFamily="82" charset="0"/>
              </a:rPr>
              <a:t>in hotel. </a:t>
            </a:r>
            <a:endParaRPr lang="it-IT" sz="36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4533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Il </a:t>
            </a:r>
            <a:r>
              <a:rPr lang="it-IT" sz="8400" b="1" dirty="0" err="1" smtClean="0">
                <a:solidFill>
                  <a:schemeClr val="tx1"/>
                </a:solidFill>
              </a:rPr>
              <a:t>Prater</a:t>
            </a:r>
            <a:r>
              <a:rPr lang="it-IT" sz="8400" dirty="0" smtClean="0">
                <a:solidFill>
                  <a:schemeClr val="tx1"/>
                </a:solidFill>
              </a:rPr>
              <a:t> è un </a:t>
            </a:r>
            <a:r>
              <a:rPr lang="it-IT" sz="8400" dirty="0" smtClean="0">
                <a:solidFill>
                  <a:schemeClr val="tx1"/>
                </a:solidFill>
                <a:hlinkClick r:id="rId3" tooltip="Giardino"/>
              </a:rPr>
              <a:t>parco</a:t>
            </a:r>
            <a:r>
              <a:rPr lang="it-IT" sz="8400" dirty="0" smtClean="0">
                <a:solidFill>
                  <a:schemeClr val="tx1"/>
                </a:solidFill>
              </a:rPr>
              <a:t> pubblico fra i più grandi e famosi di </a:t>
            </a:r>
            <a:r>
              <a:rPr lang="it-IT" sz="8400" dirty="0" smtClean="0">
                <a:solidFill>
                  <a:schemeClr val="tx1"/>
                </a:solidFill>
                <a:hlinkClick r:id="rId4" tooltip="Vienna"/>
              </a:rPr>
              <a:t>Vienna</a:t>
            </a:r>
            <a:r>
              <a:rPr lang="it-IT" sz="8400" dirty="0" smtClean="0">
                <a:solidFill>
                  <a:schemeClr val="tx1"/>
                </a:solidFill>
              </a:rPr>
              <a:t>, localizzato nel </a:t>
            </a:r>
            <a:r>
              <a:rPr lang="it-IT" sz="8400" dirty="0" err="1" smtClean="0">
                <a:solidFill>
                  <a:schemeClr val="tx1"/>
                </a:solidFill>
                <a:hlinkClick r:id="rId5" tooltip="Leopoldstadt"/>
              </a:rPr>
              <a:t>Leopoldstadt</a:t>
            </a:r>
            <a:r>
              <a:rPr lang="it-IT" sz="8400" dirty="0" smtClean="0">
                <a:solidFill>
                  <a:schemeClr val="tx1"/>
                </a:solidFill>
              </a:rPr>
              <a:t>, il secondo </a:t>
            </a:r>
            <a:r>
              <a:rPr lang="it-IT" sz="8400" dirty="0" smtClean="0">
                <a:solidFill>
                  <a:schemeClr val="tx1"/>
                </a:solidFill>
                <a:hlinkClick r:id="rId6" tooltip="Distretti di Vienna"/>
              </a:rPr>
              <a:t>distretto</a:t>
            </a:r>
            <a:r>
              <a:rPr lang="it-IT" sz="8400" dirty="0" smtClean="0">
                <a:solidFill>
                  <a:schemeClr val="tx1"/>
                </a:solidFill>
              </a:rPr>
              <a:t> della capitale </a:t>
            </a:r>
            <a:r>
              <a:rPr lang="it-IT" sz="8400" dirty="0" smtClean="0">
                <a:solidFill>
                  <a:schemeClr val="tx1"/>
                </a:solidFill>
                <a:hlinkClick r:id="rId7" tooltip="Austria"/>
              </a:rPr>
              <a:t>austriaca</a:t>
            </a:r>
            <a:r>
              <a:rPr lang="it-IT" sz="8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Al suo interno è situato il </a:t>
            </a:r>
            <a:r>
              <a:rPr lang="it-IT" sz="8400" dirty="0" err="1" smtClean="0">
                <a:solidFill>
                  <a:schemeClr val="tx1"/>
                </a:solidFill>
                <a:hlinkClick r:id="rId8" tooltip="Wurstelprater (la pagina non esiste)"/>
              </a:rPr>
              <a:t>Wurstelprater</a:t>
            </a:r>
            <a:r>
              <a:rPr lang="it-IT" sz="8400" dirty="0" smtClean="0">
                <a:solidFill>
                  <a:schemeClr val="tx1"/>
                </a:solidFill>
              </a:rPr>
              <a:t> , celebre </a:t>
            </a:r>
            <a:r>
              <a:rPr lang="it-IT" sz="8400" dirty="0" smtClean="0">
                <a:solidFill>
                  <a:schemeClr val="tx1"/>
                </a:solidFill>
                <a:hlinkClick r:id="rId9" tooltip="Parco divertimenti"/>
              </a:rPr>
              <a:t>parco divertimenti</a:t>
            </a:r>
            <a:r>
              <a:rPr lang="it-IT" sz="8400" dirty="0" smtClean="0">
                <a:solidFill>
                  <a:schemeClr val="tx1"/>
                </a:solidFill>
              </a:rPr>
              <a:t> con attrazioni, fra le quali la più nota è la </a:t>
            </a:r>
            <a:r>
              <a:rPr lang="it-IT" sz="8400" dirty="0" smtClean="0">
                <a:solidFill>
                  <a:schemeClr val="tx1"/>
                </a:solidFill>
                <a:hlinkClick r:id="rId10" tooltip="Ruota panoramica"/>
              </a:rPr>
              <a:t>ruota panoramica</a:t>
            </a:r>
            <a:r>
              <a:rPr lang="it-IT" sz="8400" dirty="0" smtClean="0">
                <a:solidFill>
                  <a:schemeClr val="tx1"/>
                </a:solidFill>
              </a:rPr>
              <a:t> </a:t>
            </a:r>
            <a:r>
              <a:rPr lang="it-IT" sz="8400" dirty="0" err="1" smtClean="0">
                <a:solidFill>
                  <a:schemeClr val="tx1"/>
                </a:solidFill>
                <a:hlinkClick r:id="rId11" tooltip="Riesenrad"/>
              </a:rPr>
              <a:t>Riesenrad</a:t>
            </a:r>
            <a:r>
              <a:rPr lang="it-IT" sz="8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Il giardino è delimitato in larghezza dal </a:t>
            </a:r>
            <a:r>
              <a:rPr lang="it-IT" sz="8400" dirty="0" smtClean="0">
                <a:solidFill>
                  <a:schemeClr val="tx1"/>
                </a:solidFill>
                <a:hlinkClick r:id="rId12" tooltip="Danubio"/>
              </a:rPr>
              <a:t>Danubio</a:t>
            </a:r>
            <a:r>
              <a:rPr lang="it-IT" sz="8400" dirty="0" smtClean="0">
                <a:solidFill>
                  <a:schemeClr val="tx1"/>
                </a:solidFill>
              </a:rPr>
              <a:t> e dal </a:t>
            </a:r>
            <a:r>
              <a:rPr lang="it-IT" sz="8400" dirty="0" err="1" smtClean="0">
                <a:solidFill>
                  <a:schemeClr val="tx1"/>
                </a:solidFill>
                <a:hlinkClick r:id="rId13" tooltip="Donaukanal (la pagina non esiste)"/>
              </a:rPr>
              <a:t>Donaukanal</a:t>
            </a:r>
            <a:r>
              <a:rPr lang="it-IT" sz="8400" dirty="0" smtClean="0">
                <a:solidFill>
                  <a:schemeClr val="tx1"/>
                </a:solidFill>
              </a:rPr>
              <a:t>, ramo del Danubio stesso, ed è attraversato dalla </a:t>
            </a:r>
            <a:r>
              <a:rPr lang="it-IT" sz="8400" dirty="0" err="1" smtClean="0">
                <a:solidFill>
                  <a:schemeClr val="tx1"/>
                </a:solidFill>
              </a:rPr>
              <a:t>Hauptallee</a:t>
            </a:r>
            <a:r>
              <a:rPr lang="it-IT" sz="8400" dirty="0" smtClean="0">
                <a:solidFill>
                  <a:schemeClr val="tx1"/>
                </a:solidFill>
              </a:rPr>
              <a:t>, largo viale alberato chiuso al traffico e ritrovo di turisti e amanti degli sport all'aperto.</a:t>
            </a:r>
          </a:p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Oltre al parco divertimenti, all'interno del </a:t>
            </a:r>
            <a:r>
              <a:rPr lang="it-IT" sz="8400" dirty="0" err="1" smtClean="0">
                <a:solidFill>
                  <a:schemeClr val="tx1"/>
                </a:solidFill>
              </a:rPr>
              <a:t>Prater</a:t>
            </a:r>
            <a:r>
              <a:rPr lang="it-IT" sz="8400" dirty="0" smtClean="0">
                <a:solidFill>
                  <a:schemeClr val="tx1"/>
                </a:solidFill>
              </a:rPr>
              <a:t> si trovano un museo (</a:t>
            </a:r>
            <a:r>
              <a:rPr lang="it-IT" sz="8400" dirty="0" err="1" smtClean="0">
                <a:solidFill>
                  <a:schemeClr val="tx1"/>
                </a:solidFill>
              </a:rPr>
              <a:t>Pratermuseum</a:t>
            </a:r>
            <a:r>
              <a:rPr lang="it-IT" sz="8400" dirty="0" smtClean="0">
                <a:solidFill>
                  <a:schemeClr val="tx1"/>
                </a:solidFill>
              </a:rPr>
              <a:t>) e un </a:t>
            </a:r>
            <a:r>
              <a:rPr lang="it-IT" sz="8400" dirty="0" smtClean="0">
                <a:solidFill>
                  <a:schemeClr val="tx1"/>
                </a:solidFill>
                <a:hlinkClick r:id="rId14" tooltip="Planetario"/>
              </a:rPr>
              <a:t>planetario</a:t>
            </a:r>
            <a:r>
              <a:rPr lang="it-IT" sz="8400" dirty="0" smtClean="0">
                <a:solidFill>
                  <a:schemeClr val="tx1"/>
                </a:solidFill>
              </a:rPr>
              <a:t>. Sempre al suo interno si trova inoltre la </a:t>
            </a:r>
            <a:r>
              <a:rPr lang="it-IT" sz="8400" dirty="0" err="1" smtClean="0">
                <a:solidFill>
                  <a:schemeClr val="tx1"/>
                </a:solidFill>
                <a:hlinkClick r:id="rId15" tooltip="Kugelmugel"/>
              </a:rPr>
              <a:t>Kugelmugel</a:t>
            </a:r>
            <a:r>
              <a:rPr lang="it-IT" sz="8400" dirty="0" smtClean="0">
                <a:solidFill>
                  <a:schemeClr val="tx1"/>
                </a:solidFill>
              </a:rPr>
              <a:t>: una costruzione sferica realizzata dall'artista austriaco Edwin </a:t>
            </a:r>
            <a:r>
              <a:rPr lang="it-IT" sz="8400" dirty="0" err="1" smtClean="0">
                <a:solidFill>
                  <a:schemeClr val="tx1"/>
                </a:solidFill>
              </a:rPr>
              <a:t>Lipburger</a:t>
            </a:r>
            <a:r>
              <a:rPr lang="it-IT" sz="8400" dirty="0" smtClean="0">
                <a:solidFill>
                  <a:schemeClr val="tx1"/>
                </a:solidFill>
              </a:rPr>
              <a:t> e da questi </a:t>
            </a:r>
            <a:r>
              <a:rPr lang="it-IT" sz="8400" dirty="0" err="1" smtClean="0">
                <a:solidFill>
                  <a:schemeClr val="tx1"/>
                </a:solidFill>
              </a:rPr>
              <a:t>autodichiarata</a:t>
            </a:r>
            <a:r>
              <a:rPr lang="it-IT" sz="8400" dirty="0" smtClean="0">
                <a:solidFill>
                  <a:schemeClr val="tx1"/>
                </a:solidFill>
              </a:rPr>
              <a:t> </a:t>
            </a:r>
            <a:r>
              <a:rPr lang="it-IT" sz="8400" dirty="0" err="1" smtClean="0">
                <a:solidFill>
                  <a:schemeClr val="tx1"/>
                </a:solidFill>
                <a:hlinkClick r:id="rId16" tooltip="Micronazione"/>
              </a:rPr>
              <a:t>micronazione</a:t>
            </a:r>
            <a:r>
              <a:rPr lang="it-IT" sz="8400" dirty="0" smtClean="0">
                <a:solidFill>
                  <a:schemeClr val="tx1"/>
                </a:solidFill>
              </a:rPr>
              <a:t> indipendente nel </a:t>
            </a:r>
            <a:r>
              <a:rPr lang="it-IT" sz="8400" dirty="0" smtClean="0">
                <a:solidFill>
                  <a:schemeClr val="tx1"/>
                </a:solidFill>
                <a:hlinkClick r:id="rId17" tooltip="1984"/>
              </a:rPr>
              <a:t>1984</a:t>
            </a:r>
            <a:r>
              <a:rPr lang="it-IT" sz="8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Dal punto di vista storico, l'area corrispondente al </a:t>
            </a:r>
            <a:r>
              <a:rPr lang="it-IT" sz="8400" dirty="0" err="1" smtClean="0">
                <a:solidFill>
                  <a:schemeClr val="tx1"/>
                </a:solidFill>
              </a:rPr>
              <a:t>Prater</a:t>
            </a:r>
            <a:r>
              <a:rPr lang="it-IT" sz="8400" dirty="0" smtClean="0">
                <a:solidFill>
                  <a:schemeClr val="tx1"/>
                </a:solidFill>
              </a:rPr>
              <a:t> è stata per lungo tempo un parco di </a:t>
            </a:r>
            <a:r>
              <a:rPr lang="it-IT" sz="8400" dirty="0" smtClean="0">
                <a:solidFill>
                  <a:schemeClr val="tx1"/>
                </a:solidFill>
                <a:hlinkClick r:id="rId18" tooltip="Caccia"/>
              </a:rPr>
              <a:t>caccia</a:t>
            </a:r>
            <a:r>
              <a:rPr lang="it-IT" sz="8400" dirty="0" smtClean="0">
                <a:solidFill>
                  <a:schemeClr val="tx1"/>
                </a:solidFill>
              </a:rPr>
              <a:t>, fin da quando l'imperatore </a:t>
            </a:r>
            <a:r>
              <a:rPr lang="it-IT" sz="8400" dirty="0" smtClean="0">
                <a:solidFill>
                  <a:schemeClr val="tx1"/>
                </a:solidFill>
                <a:hlinkClick r:id="rId19" tooltip="Massimiliano II d'Asburgo"/>
              </a:rPr>
              <a:t>Massimiliano II</a:t>
            </a:r>
            <a:r>
              <a:rPr lang="it-IT" sz="8400" dirty="0" smtClean="0">
                <a:solidFill>
                  <a:schemeClr val="tx1"/>
                </a:solidFill>
              </a:rPr>
              <a:t> la rese tale nel </a:t>
            </a:r>
            <a:r>
              <a:rPr lang="it-IT" sz="8400" dirty="0" smtClean="0">
                <a:solidFill>
                  <a:schemeClr val="tx1"/>
                </a:solidFill>
                <a:hlinkClick r:id="rId20" tooltip="1560"/>
              </a:rPr>
              <a:t>1560</a:t>
            </a:r>
            <a:r>
              <a:rPr lang="it-IT" sz="8400" dirty="0" smtClean="0">
                <a:solidFill>
                  <a:schemeClr val="tx1"/>
                </a:solidFill>
              </a:rPr>
              <a:t>. Nel </a:t>
            </a:r>
            <a:r>
              <a:rPr lang="it-IT" sz="8400" dirty="0" smtClean="0">
                <a:solidFill>
                  <a:schemeClr val="tx1"/>
                </a:solidFill>
                <a:hlinkClick r:id="rId21" tooltip="1766"/>
              </a:rPr>
              <a:t>1766</a:t>
            </a:r>
            <a:r>
              <a:rPr lang="it-IT" sz="8400" dirty="0" smtClean="0">
                <a:solidFill>
                  <a:schemeClr val="tx1"/>
                </a:solidFill>
              </a:rPr>
              <a:t> l'imperatore </a:t>
            </a:r>
            <a:r>
              <a:rPr lang="it-IT" sz="8400" dirty="0" smtClean="0">
                <a:solidFill>
                  <a:schemeClr val="tx1"/>
                </a:solidFill>
                <a:hlinkClick r:id="rId22" tooltip="Giuseppe II d'Asburgo-Lorena"/>
              </a:rPr>
              <a:t>Giuseppe II</a:t>
            </a:r>
            <a:r>
              <a:rPr lang="it-IT" sz="8400" dirty="0" smtClean="0">
                <a:solidFill>
                  <a:schemeClr val="tx1"/>
                </a:solidFill>
              </a:rPr>
              <a:t> riaprì il parco al pubblico, in precedenza, per scoraggiare i bracconieri, l'ingresso era negato alla gente comune - e vi permise anzi la costruzione di </a:t>
            </a:r>
            <a:r>
              <a:rPr lang="it-IT" sz="8400" dirty="0" smtClean="0">
                <a:solidFill>
                  <a:schemeClr val="tx1"/>
                </a:solidFill>
                <a:hlinkClick r:id="rId23" tooltip="Caffetteria"/>
              </a:rPr>
              <a:t>caffetterie</a:t>
            </a:r>
            <a:r>
              <a:rPr lang="it-IT" sz="8400" dirty="0" smtClean="0">
                <a:solidFill>
                  <a:schemeClr val="tx1"/>
                </a:solidFill>
              </a:rPr>
              <a:t> e sale da the. Da allora il parco ha iniziato ad assumere l'aspetto odierno, sebbene la caccia abbia continuato ad esservi consentita fino al </a:t>
            </a:r>
            <a:r>
              <a:rPr lang="it-IT" sz="8400" dirty="0" smtClean="0">
                <a:solidFill>
                  <a:schemeClr val="tx1"/>
                </a:solidFill>
                <a:hlinkClick r:id="rId24" tooltip="1920"/>
              </a:rPr>
              <a:t>1920</a:t>
            </a:r>
            <a:r>
              <a:rPr lang="it-IT" sz="8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8400" dirty="0" smtClean="0">
                <a:solidFill>
                  <a:schemeClr val="tx1"/>
                </a:solidFill>
              </a:rPr>
              <a:t>Il nome "</a:t>
            </a:r>
            <a:r>
              <a:rPr lang="it-IT" sz="8400" dirty="0" err="1" smtClean="0">
                <a:solidFill>
                  <a:schemeClr val="tx1"/>
                </a:solidFill>
              </a:rPr>
              <a:t>prater</a:t>
            </a:r>
            <a:r>
              <a:rPr lang="it-IT" sz="8400" dirty="0" smtClean="0">
                <a:solidFill>
                  <a:schemeClr val="tx1"/>
                </a:solidFill>
              </a:rPr>
              <a:t>" deriva dal </a:t>
            </a:r>
            <a:r>
              <a:rPr lang="it-IT" sz="8400" dirty="0" smtClean="0">
                <a:solidFill>
                  <a:schemeClr val="tx1"/>
                </a:solidFill>
                <a:hlinkClick r:id="rId25" tooltip="Lingua latina"/>
              </a:rPr>
              <a:t>latino</a:t>
            </a:r>
            <a:r>
              <a:rPr lang="it-IT" sz="8400" dirty="0" smtClean="0">
                <a:solidFill>
                  <a:schemeClr val="tx1"/>
                </a:solidFill>
              </a:rPr>
              <a:t> </a:t>
            </a:r>
            <a:r>
              <a:rPr lang="it-IT" sz="8400" i="1" dirty="0" err="1" smtClean="0">
                <a:solidFill>
                  <a:schemeClr val="tx1"/>
                </a:solidFill>
              </a:rPr>
              <a:t>pratum</a:t>
            </a:r>
            <a:r>
              <a:rPr lang="it-IT" sz="8400" dirty="0" smtClean="0">
                <a:solidFill>
                  <a:schemeClr val="tx1"/>
                </a:solidFill>
              </a:rPr>
              <a:t>, attraverso lo </a:t>
            </a:r>
            <a:r>
              <a:rPr lang="it-IT" sz="8400" dirty="0" smtClean="0">
                <a:solidFill>
                  <a:schemeClr val="tx1"/>
                </a:solidFill>
                <a:hlinkClick r:id="rId26" tooltip="Lingua spagnola"/>
              </a:rPr>
              <a:t>spagnolo</a:t>
            </a:r>
            <a:r>
              <a:rPr lang="it-IT" sz="8400" dirty="0" smtClean="0">
                <a:solidFill>
                  <a:schemeClr val="tx1"/>
                </a:solidFill>
              </a:rPr>
              <a:t> </a:t>
            </a:r>
            <a:r>
              <a:rPr lang="it-IT" sz="8400" i="1" dirty="0" err="1" smtClean="0">
                <a:solidFill>
                  <a:schemeClr val="tx1"/>
                </a:solidFill>
              </a:rPr>
              <a:t>prado</a:t>
            </a:r>
            <a:r>
              <a:rPr lang="it-IT" sz="8400" dirty="0" smtClean="0">
                <a:solidFill>
                  <a:schemeClr val="tx1"/>
                </a:solidFill>
              </a:rPr>
              <a:t>, e significa appunto "</a:t>
            </a:r>
            <a:r>
              <a:rPr lang="it-IT" sz="8400" dirty="0" smtClean="0">
                <a:solidFill>
                  <a:schemeClr val="tx1"/>
                </a:solidFill>
                <a:hlinkClick r:id="rId27" tooltip="Prato"/>
              </a:rPr>
              <a:t>prato</a:t>
            </a:r>
            <a:r>
              <a:rPr lang="it-IT" sz="8400" dirty="0" smtClean="0">
                <a:solidFill>
                  <a:schemeClr val="tx1"/>
                </a:solidFill>
              </a:rPr>
              <a:t>"</a:t>
            </a:r>
          </a:p>
          <a:p>
            <a:endParaRPr lang="it-IT" dirty="0"/>
          </a:p>
        </p:txBody>
      </p:sp>
    </p:spTree>
  </p:cSld>
  <p:clrMapOvr>
    <a:masterClrMapping/>
  </p:clrMapOvr>
  <p:transition spd="slow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prater vienn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3123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361</Words>
  <Application>Microsoft Office PowerPoint</Application>
  <PresentationFormat>Presentazione su schermo (4:3)</PresentationFormat>
  <Paragraphs>43</Paragraphs>
  <Slides>21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Terra</vt:lpstr>
      <vt:lpstr>In viaggio per l’Europa… Vienna</vt:lpstr>
      <vt:lpstr>Presentazione standard di PowerPoint</vt:lpstr>
      <vt:lpstr>Presentazione standard di PowerPoint</vt:lpstr>
      <vt:lpstr>Presentazione standard di PowerPoint</vt:lpstr>
      <vt:lpstr>Ecco la mappa della metropolitana di vienna…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totale abbiamo speso…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viaggio per l’Europa… Vienna</dc:title>
  <dc:creator>Bianca</dc:creator>
  <cp:lastModifiedBy>Gaya Castorina</cp:lastModifiedBy>
  <cp:revision>45</cp:revision>
  <dcterms:created xsi:type="dcterms:W3CDTF">2017-10-12T18:04:39Z</dcterms:created>
  <dcterms:modified xsi:type="dcterms:W3CDTF">2017-10-19T10:21:40Z</dcterms:modified>
</cp:coreProperties>
</file>