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6" autoAdjust="0"/>
    <p:restoredTop sz="94660"/>
  </p:normalViewPr>
  <p:slideViewPr>
    <p:cSldViewPr snapToGrid="0">
      <p:cViewPr varScale="1">
        <p:scale>
          <a:sx n="68" d="100"/>
          <a:sy n="68" d="100"/>
        </p:scale>
        <p:origin x="5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403164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181052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127362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85476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29283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183442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302358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7669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349914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17990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AF2D9121-1521-4DC7-9AAE-089232D72C5E}" type="datetimeFigureOut">
              <a:rPr lang="it-IT" smtClean="0"/>
              <a:t>12/05/2017</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724DC6BB-8C35-4744-8928-2CB115569F9F}" type="slidenum">
              <a:rPr lang="it-IT" smtClean="0"/>
              <a:t>‹N›</a:t>
            </a:fld>
            <a:endParaRPr lang="it-IT" dirty="0"/>
          </a:p>
        </p:txBody>
      </p:sp>
    </p:spTree>
    <p:extLst>
      <p:ext uri="{BB962C8B-B14F-4D97-AF65-F5344CB8AC3E}">
        <p14:creationId xmlns:p14="http://schemas.microsoft.com/office/powerpoint/2010/main" val="4108972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9121-1521-4DC7-9AAE-089232D72C5E}" type="datetimeFigureOut">
              <a:rPr lang="it-IT" smtClean="0"/>
              <a:t>12/05/2017</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DC6BB-8C35-4744-8928-2CB115569F9F}" type="slidenum">
              <a:rPr lang="it-IT" smtClean="0"/>
              <a:t>‹N›</a:t>
            </a:fld>
            <a:endParaRPr lang="it-IT" dirty="0"/>
          </a:p>
        </p:txBody>
      </p:sp>
    </p:spTree>
    <p:extLst>
      <p:ext uri="{BB962C8B-B14F-4D97-AF65-F5344CB8AC3E}">
        <p14:creationId xmlns:p14="http://schemas.microsoft.com/office/powerpoint/2010/main" val="28937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jp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9.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0.xml"/><Relationship Id="rId6" Type="http://schemas.openxmlformats.org/officeDocument/2006/relationships/image" Target="../media/image2.png"/><Relationship Id="rId5" Type="http://schemas.openxmlformats.org/officeDocument/2006/relationships/image" Target="../media/image15.jp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media" Target="../media/media13.m4a"/><Relationship Id="rId2" Type="http://schemas.microsoft.com/office/2007/relationships/media" Target="../media/media12.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13.m4a"/></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jp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0.gif"/><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4a"/><Relationship Id="rId2" Type="http://schemas.microsoft.com/office/2007/relationships/media" Target="../media/media9.m4a"/><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rot="20507507">
            <a:off x="318610" y="1315523"/>
            <a:ext cx="10541184" cy="3391299"/>
          </a:xfrm>
        </p:spPr>
        <p:txBody>
          <a:bodyPr>
            <a:normAutofit/>
          </a:bodyPr>
          <a:lstStyle/>
          <a:p>
            <a:r>
              <a:rPr lang="it-IT" sz="8800" dirty="0">
                <a:solidFill>
                  <a:srgbClr val="FF0000"/>
                </a:solidFill>
                <a:latin typeface="Algerian" panose="04020705040A02060702" pitchFamily="82" charset="0"/>
              </a:rPr>
              <a:t>Il settore terziario</a:t>
            </a:r>
          </a:p>
        </p:txBody>
      </p:sp>
      <p:sp>
        <p:nvSpPr>
          <p:cNvPr id="3" name="Sottotitolo 2"/>
          <p:cNvSpPr>
            <a:spLocks noGrp="1"/>
          </p:cNvSpPr>
          <p:nvPr>
            <p:ph type="subTitle" idx="1"/>
          </p:nvPr>
        </p:nvSpPr>
        <p:spPr/>
        <p:txBody>
          <a:bodyPr/>
          <a:lstStyle/>
          <a:p>
            <a:endParaRPr lang="it-IT"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pic>
        <p:nvPicPr>
          <p:cNvPr id="5" name="Immagin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0205" y="3977216"/>
            <a:ext cx="3729495" cy="2797122"/>
          </a:xfrm>
          <a:prstGeom prst="rect">
            <a:avLst/>
          </a:prstGeom>
        </p:spPr>
      </p:pic>
    </p:spTree>
    <p:custDataLst>
      <p:tags r:id="rId1"/>
    </p:custDataLst>
    <p:extLst>
      <p:ext uri="{BB962C8B-B14F-4D97-AF65-F5344CB8AC3E}">
        <p14:creationId xmlns:p14="http://schemas.microsoft.com/office/powerpoint/2010/main" val="106852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852">
        <p15:prstTrans prst="curtains"/>
      </p:transition>
    </mc:Choice>
    <mc:Fallback xmlns="">
      <p:transition spd="slow" advTm="68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2212" y="365125"/>
            <a:ext cx="10515600" cy="1325563"/>
          </a:xfrm>
        </p:spPr>
        <p:txBody>
          <a:bodyPr>
            <a:normAutofit/>
          </a:bodyPr>
          <a:lstStyle/>
          <a:p>
            <a:r>
              <a:rPr lang="it-IT" sz="8000" b="1" dirty="0">
                <a:solidFill>
                  <a:srgbClr val="FF0000"/>
                </a:solidFill>
              </a:rPr>
              <a:t>IL TURISMO</a:t>
            </a:r>
          </a:p>
        </p:txBody>
      </p:sp>
      <p:sp>
        <p:nvSpPr>
          <p:cNvPr id="3" name="Segnaposto contenuto 2"/>
          <p:cNvSpPr>
            <a:spLocks noGrp="1"/>
          </p:cNvSpPr>
          <p:nvPr>
            <p:ph idx="1"/>
          </p:nvPr>
        </p:nvSpPr>
        <p:spPr/>
        <p:txBody>
          <a:bodyPr/>
          <a:lstStyle/>
          <a:p>
            <a:r>
              <a:rPr lang="it-IT" dirty="0"/>
              <a:t>Si fa turismo per visitare una località, i fattori fondamentali del turismo sono tre: lo spostamento, la durata e il motivo.</a:t>
            </a:r>
          </a:p>
        </p:txBody>
      </p:sp>
      <p:pic>
        <p:nvPicPr>
          <p:cNvPr id="4" name="Immagine 3"/>
          <p:cNvPicPr>
            <a:picLocks noChangeAspect="1"/>
          </p:cNvPicPr>
          <p:nvPr/>
        </p:nvPicPr>
        <p:blipFill>
          <a:blip r:embed="rId5"/>
          <a:stretch>
            <a:fillRect/>
          </a:stretch>
        </p:blipFill>
        <p:spPr>
          <a:xfrm>
            <a:off x="1168567" y="2899196"/>
            <a:ext cx="4927433" cy="3412704"/>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836926688"/>
      </p:ext>
    </p:extLst>
  </p:cSld>
  <p:clrMapOvr>
    <a:masterClrMapping/>
  </p:clrMapOvr>
  <mc:AlternateContent xmlns:mc="http://schemas.openxmlformats.org/markup-compatibility/2006" xmlns:p14="http://schemas.microsoft.com/office/powerpoint/2010/main">
    <mc:Choice Requires="p14">
      <p:transition spd="slow" p14:dur="4000" advTm="12538">
        <p14:vortex dir="r"/>
      </p:transition>
    </mc:Choice>
    <mc:Fallback xmlns="">
      <p:transition spd="slow" advTm="125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92000" cy="1325563"/>
          </a:xfrm>
        </p:spPr>
        <p:txBody>
          <a:bodyPr>
            <a:noAutofit/>
          </a:bodyPr>
          <a:lstStyle/>
          <a:p>
            <a:r>
              <a:rPr lang="it-IT" dirty="0">
                <a:solidFill>
                  <a:srgbClr val="FF0000"/>
                </a:solidFill>
                <a:latin typeface="Algerian" panose="04020705040A02060702" pitchFamily="82" charset="0"/>
              </a:rPr>
              <a:t>Ecco il riassunto di tutto il settore terziario.</a:t>
            </a:r>
          </a:p>
        </p:txBody>
      </p:sp>
      <p:pic>
        <p:nvPicPr>
          <p:cNvPr id="4" name="Segnaposto contenuto 3"/>
          <p:cNvPicPr>
            <a:picLocks noGrp="1" noChangeAspect="1"/>
          </p:cNvPicPr>
          <p:nvPr>
            <p:ph idx="1"/>
          </p:nvPr>
        </p:nvPicPr>
        <p:blipFill rotWithShape="1">
          <a:blip r:embed="rId2"/>
          <a:srcRect t="1905" r="4722"/>
          <a:stretch/>
        </p:blipFill>
        <p:spPr>
          <a:xfrm>
            <a:off x="2799762" y="1325563"/>
            <a:ext cx="5458119" cy="5532437"/>
          </a:xfrm>
          <a:prstGeom prst="rect">
            <a:avLst/>
          </a:prstGeom>
        </p:spPr>
      </p:pic>
    </p:spTree>
    <p:extLst>
      <p:ext uri="{BB962C8B-B14F-4D97-AF65-F5344CB8AC3E}">
        <p14:creationId xmlns:p14="http://schemas.microsoft.com/office/powerpoint/2010/main" val="115424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5228" y="365125"/>
            <a:ext cx="10288571" cy="1325563"/>
          </a:xfrm>
        </p:spPr>
        <p:txBody>
          <a:bodyPr>
            <a:normAutofit/>
          </a:bodyPr>
          <a:lstStyle/>
          <a:p>
            <a:r>
              <a:rPr lang="it-IT" sz="8000" dirty="0">
                <a:solidFill>
                  <a:srgbClr val="FF0000"/>
                </a:solidFill>
              </a:rPr>
              <a:t>Il settore quaternario</a:t>
            </a:r>
            <a:endParaRPr lang="it-IT" sz="8000" dirty="0"/>
          </a:p>
        </p:txBody>
      </p:sp>
      <p:sp>
        <p:nvSpPr>
          <p:cNvPr id="3" name="Segnaposto contenuto 2"/>
          <p:cNvSpPr>
            <a:spLocks noGrp="1"/>
          </p:cNvSpPr>
          <p:nvPr>
            <p:ph idx="1"/>
          </p:nvPr>
        </p:nvSpPr>
        <p:spPr/>
        <p:txBody>
          <a:bodyPr/>
          <a:lstStyle/>
          <a:p>
            <a:r>
              <a:rPr lang="it-IT" dirty="0"/>
              <a:t>Il settore dei servizi più avanzati, si definisce terziario avanzato o quaternario. Questo è il settore della tecnologia, che negli ultimi anni ha fatto notevoli passi in avanti soprattutto grazie alla diffusione dei computer, degli smartphone, dei tablet e di internet.</a:t>
            </a:r>
          </a:p>
          <a:p>
            <a:endParaRPr lang="it-IT"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7792" y="3715977"/>
            <a:ext cx="4533605" cy="3007588"/>
          </a:xfrm>
          <a:prstGeom prst="rect">
            <a:avLst/>
          </a:prstGeom>
        </p:spPr>
      </p:pic>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396567233"/>
      </p:ext>
    </p:extLst>
  </p:cSld>
  <p:clrMapOvr>
    <a:masterClrMapping/>
  </p:clrMapOvr>
  <p:transition spd="slow" advTm="2295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80">
                                          <p:stCondLst>
                                            <p:cond delay="0"/>
                                          </p:stCondLst>
                                        </p:cTn>
                                        <p:tgtEl>
                                          <p:spTgt spid="3">
                                            <p:txEl>
                                              <p:pRg st="0" end="0"/>
                                            </p:txEl>
                                          </p:spTgt>
                                        </p:tgtEl>
                                      </p:cBhvr>
                                    </p:animEffect>
                                    <p:anim calcmode="lin" valueType="num">
                                      <p:cBhvr>
                                        <p:cTn id="2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0" end="0"/>
                                            </p:txEl>
                                          </p:spTgt>
                                        </p:tgtEl>
                                      </p:cBhvr>
                                      <p:to x="100000" y="60000"/>
                                    </p:animScale>
                                    <p:animScale>
                                      <p:cBhvr>
                                        <p:cTn id="31" dur="166" decel="50000">
                                          <p:stCondLst>
                                            <p:cond delay="676"/>
                                          </p:stCondLst>
                                        </p:cTn>
                                        <p:tgtEl>
                                          <p:spTgt spid="3">
                                            <p:txEl>
                                              <p:pRg st="0" end="0"/>
                                            </p:txEl>
                                          </p:spTgt>
                                        </p:tgtEl>
                                      </p:cBhvr>
                                      <p:to x="100000" y="100000"/>
                                    </p:animScale>
                                    <p:animScale>
                                      <p:cBhvr>
                                        <p:cTn id="32" dur="26">
                                          <p:stCondLst>
                                            <p:cond delay="1312"/>
                                          </p:stCondLst>
                                        </p:cTn>
                                        <p:tgtEl>
                                          <p:spTgt spid="3">
                                            <p:txEl>
                                              <p:pRg st="0" end="0"/>
                                            </p:txEl>
                                          </p:spTgt>
                                        </p:tgtEl>
                                      </p:cBhvr>
                                      <p:to x="100000" y="80000"/>
                                    </p:animScale>
                                    <p:animScale>
                                      <p:cBhvr>
                                        <p:cTn id="33" dur="166" decel="50000">
                                          <p:stCondLst>
                                            <p:cond delay="1338"/>
                                          </p:stCondLst>
                                        </p:cTn>
                                        <p:tgtEl>
                                          <p:spTgt spid="3">
                                            <p:txEl>
                                              <p:pRg st="0" end="0"/>
                                            </p:txEl>
                                          </p:spTgt>
                                        </p:tgtEl>
                                      </p:cBhvr>
                                      <p:to x="100000" y="100000"/>
                                    </p:animScale>
                                    <p:animScale>
                                      <p:cBhvr>
                                        <p:cTn id="34" dur="26">
                                          <p:stCondLst>
                                            <p:cond delay="1642"/>
                                          </p:stCondLst>
                                        </p:cTn>
                                        <p:tgtEl>
                                          <p:spTgt spid="3">
                                            <p:txEl>
                                              <p:pRg st="0" end="0"/>
                                            </p:txEl>
                                          </p:spTgt>
                                        </p:tgtEl>
                                      </p:cBhvr>
                                      <p:to x="100000" y="90000"/>
                                    </p:animScale>
                                    <p:animScale>
                                      <p:cBhvr>
                                        <p:cTn id="35" dur="166" decel="50000">
                                          <p:stCondLst>
                                            <p:cond delay="1668"/>
                                          </p:stCondLst>
                                        </p:cTn>
                                        <p:tgtEl>
                                          <p:spTgt spid="3">
                                            <p:txEl>
                                              <p:pRg st="0" end="0"/>
                                            </p:txEl>
                                          </p:spTgt>
                                        </p:tgtEl>
                                      </p:cBhvr>
                                      <p:to x="100000" y="100000"/>
                                    </p:animScale>
                                    <p:animScale>
                                      <p:cBhvr>
                                        <p:cTn id="36" dur="26">
                                          <p:stCondLst>
                                            <p:cond delay="1808"/>
                                          </p:stCondLst>
                                        </p:cTn>
                                        <p:tgtEl>
                                          <p:spTgt spid="3">
                                            <p:txEl>
                                              <p:pRg st="0" end="0"/>
                                            </p:txEl>
                                          </p:spTgt>
                                        </p:tgtEl>
                                      </p:cBhvr>
                                      <p:to x="100000" y="95000"/>
                                    </p:animScale>
                                    <p:animScale>
                                      <p:cBhvr>
                                        <p:cTn id="3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8"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8800" dirty="0">
                <a:solidFill>
                  <a:srgbClr val="FF0000"/>
                </a:solidFill>
                <a:latin typeface="Algerian" panose="04020705040A02060702" pitchFamily="82" charset="0"/>
              </a:rPr>
              <a:t>Realizzato da:</a:t>
            </a:r>
          </a:p>
        </p:txBody>
      </p:sp>
      <p:sp>
        <p:nvSpPr>
          <p:cNvPr id="3" name="Segnaposto contenuto 2"/>
          <p:cNvSpPr>
            <a:spLocks noGrp="1"/>
          </p:cNvSpPr>
          <p:nvPr>
            <p:ph idx="1"/>
          </p:nvPr>
        </p:nvSpPr>
        <p:spPr/>
        <p:txBody>
          <a:bodyPr>
            <a:normAutofit/>
          </a:bodyPr>
          <a:lstStyle/>
          <a:p>
            <a:r>
              <a:rPr lang="it-IT" sz="4800" dirty="0">
                <a:solidFill>
                  <a:srgbClr val="00B0F0"/>
                </a:solidFill>
                <a:latin typeface="Algerian" panose="04020705040A02060702" pitchFamily="82" charset="0"/>
              </a:rPr>
              <a:t>Raffaele </a:t>
            </a:r>
            <a:r>
              <a:rPr lang="it-IT" sz="4800" dirty="0" err="1">
                <a:solidFill>
                  <a:srgbClr val="00B0F0"/>
                </a:solidFill>
                <a:latin typeface="Algerian" panose="04020705040A02060702" pitchFamily="82" charset="0"/>
              </a:rPr>
              <a:t>barbuzza</a:t>
            </a:r>
            <a:r>
              <a:rPr lang="it-IT" sz="4800" dirty="0">
                <a:solidFill>
                  <a:srgbClr val="00B0F0"/>
                </a:solidFill>
                <a:latin typeface="Algerian" panose="04020705040A02060702" pitchFamily="82" charset="0"/>
              </a:rPr>
              <a:t> </a:t>
            </a:r>
          </a:p>
          <a:p>
            <a:r>
              <a:rPr lang="it-IT" sz="4800" dirty="0">
                <a:solidFill>
                  <a:srgbClr val="00B0F0"/>
                </a:solidFill>
                <a:latin typeface="Algerian" panose="04020705040A02060702" pitchFamily="82" charset="0"/>
              </a:rPr>
              <a:t>Grazia grasso</a:t>
            </a:r>
          </a:p>
          <a:p>
            <a:r>
              <a:rPr lang="it-IT" sz="4800" dirty="0">
                <a:solidFill>
                  <a:srgbClr val="00B0F0"/>
                </a:solidFill>
                <a:latin typeface="Algerian" panose="04020705040A02060702" pitchFamily="82" charset="0"/>
              </a:rPr>
              <a:t>Samuel </a:t>
            </a:r>
            <a:r>
              <a:rPr lang="it-IT" sz="4800" dirty="0" err="1">
                <a:solidFill>
                  <a:srgbClr val="00B0F0"/>
                </a:solidFill>
                <a:latin typeface="Algerian" panose="04020705040A02060702" pitchFamily="82" charset="0"/>
              </a:rPr>
              <a:t>blosser</a:t>
            </a:r>
            <a:endParaRPr lang="it-IT" sz="4800" dirty="0">
              <a:solidFill>
                <a:srgbClr val="00B0F0"/>
              </a:solidFill>
              <a:latin typeface="Algerian" panose="04020705040A02060702" pitchFamily="82" charset="0"/>
            </a:endParaRPr>
          </a:p>
          <a:p>
            <a:r>
              <a:rPr lang="it-IT" sz="4800" dirty="0">
                <a:solidFill>
                  <a:srgbClr val="00B0F0"/>
                </a:solidFill>
                <a:latin typeface="Algerian" panose="04020705040A02060702" pitchFamily="82" charset="0"/>
              </a:rPr>
              <a:t>Mariarita </a:t>
            </a:r>
            <a:r>
              <a:rPr lang="it-IT" sz="4800" dirty="0" err="1">
                <a:solidFill>
                  <a:srgbClr val="00B0F0"/>
                </a:solidFill>
                <a:latin typeface="Algerian" panose="04020705040A02060702" pitchFamily="82" charset="0"/>
              </a:rPr>
              <a:t>barbarino</a:t>
            </a:r>
            <a:r>
              <a:rPr lang="it-IT" sz="4800" dirty="0">
                <a:solidFill>
                  <a:srgbClr val="00B0F0"/>
                </a:solidFill>
                <a:latin typeface="Algerian" panose="04020705040A02060702" pitchFamily="82" charset="0"/>
              </a:rPr>
              <a:t> </a:t>
            </a:r>
          </a:p>
          <a:p>
            <a:r>
              <a:rPr lang="it-IT" sz="4800" dirty="0">
                <a:solidFill>
                  <a:srgbClr val="00B0F0"/>
                </a:solidFill>
                <a:latin typeface="Algerian" panose="04020705040A02060702" pitchFamily="82" charset="0"/>
              </a:rPr>
              <a:t>Cinzia </a:t>
            </a:r>
            <a:r>
              <a:rPr lang="it-IT" sz="4800" dirty="0" err="1">
                <a:solidFill>
                  <a:srgbClr val="00B0F0"/>
                </a:solidFill>
                <a:latin typeface="Algerian" panose="04020705040A02060702" pitchFamily="82" charset="0"/>
              </a:rPr>
              <a:t>virgillito</a:t>
            </a:r>
            <a:endParaRPr lang="it-IT" sz="4800" dirty="0">
              <a:solidFill>
                <a:srgbClr val="00B0F0"/>
              </a:solidFill>
              <a:latin typeface="Algerian" panose="04020705040A02060702" pitchFamily="82" charset="0"/>
            </a:endParaRPr>
          </a:p>
        </p:txBody>
      </p:sp>
      <p:pic>
        <p:nvPicPr>
          <p:cNvPr id="5" name="Fabio Rovazzi - Andiamo A Comandare">
            <a:hlinkClick r:id="" action="ppaction://media"/>
          </p:cNvPr>
          <p:cNvPicPr>
            <a:picLocks noChangeAspect="1"/>
          </p:cNvPicPr>
          <p:nvPr>
            <a:audioFile r:link="rId1"/>
            <p:extLst>
              <p:ext uri="{DAA4B4D4-6D71-4841-9C94-3DE7FCFB9230}">
                <p14:media xmlns:p14="http://schemas.microsoft.com/office/powerpoint/2010/main" r:embed="rId2">
                  <p14:trim st="84061"/>
                </p14:media>
              </p:ext>
            </p:extLst>
          </p:nvPr>
        </p:nvPicPr>
        <p:blipFill>
          <a:blip r:embed="rId6"/>
          <a:stretch>
            <a:fillRect/>
          </a:stretch>
        </p:blipFill>
        <p:spPr>
          <a:xfrm>
            <a:off x="11030408" y="746550"/>
            <a:ext cx="406400" cy="406400"/>
          </a:xfrm>
          <a:prstGeom prst="rect">
            <a:avLst/>
          </a:prstGeom>
        </p:spPr>
      </p:pic>
      <p:pic>
        <p:nvPicPr>
          <p:cNvPr id="6" name="Audio 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849559261"/>
      </p:ext>
    </p:extLst>
  </p:cSld>
  <p:clrMapOvr>
    <a:masterClrMapping/>
  </p:clrMapOvr>
  <mc:AlternateContent xmlns:mc="http://schemas.openxmlformats.org/markup-compatibility/2006" xmlns:p14="http://schemas.microsoft.com/office/powerpoint/2010/main">
    <mc:Choice Requires="p14">
      <p:transition spd="slow" p14:dur="2000" advTm="4132"/>
    </mc:Choice>
    <mc:Fallback xmlns="">
      <p:transition spd="slow" advTm="41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8988" fill="hold"/>
                                        <p:tgtEl>
                                          <p:spTgt spid="5"/>
                                        </p:tgtEl>
                                      </p:cBhvr>
                                    </p:cmd>
                                  </p:childTnLst>
                                </p:cTn>
                              </p:par>
                            </p:childTnLst>
                          </p:cTn>
                        </p:par>
                      </p:childTnLst>
                    </p:cTn>
                  </p:par>
                </p:childTnLst>
              </p:cTn>
              <p:nextCondLst>
                <p:cond evt="onClick" delay="0">
                  <p:tgtEl>
                    <p:spTgt spid="5"/>
                  </p:tgtEl>
                </p:cond>
              </p:nextCondLst>
            </p:seq>
            <p:audio>
              <p:cMediaNode vol="15306">
                <p:cTn id="12" fill="hold" display="0">
                  <p:stCondLst>
                    <p:cond delay="indefinite"/>
                  </p:stCondLst>
                  <p:endCondLst>
                    <p:cond evt="onStopAudio" delay="0">
                      <p:tgtEl>
                        <p:sldTgt/>
                      </p:tgtEl>
                    </p:cond>
                  </p:endCondLst>
                </p:cTn>
                <p:tgtEl>
                  <p:spTgt spid="5"/>
                </p:tgtEl>
              </p:cMediaNode>
            </p:audio>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3929" y="386080"/>
            <a:ext cx="5393612" cy="1615440"/>
          </a:xfrm>
        </p:spPr>
        <p:txBody>
          <a:bodyPr>
            <a:normAutofit fontScale="90000"/>
          </a:bodyPr>
          <a:lstStyle/>
          <a:p>
            <a:r>
              <a:rPr lang="it-IT" dirty="0"/>
              <a:t>Il Settore terziario comprende una vasta gamma di attività molto differenziate tra loro. Infatti, è il settore che fornisce i </a:t>
            </a:r>
            <a:r>
              <a:rPr lang="it-IT" b="1" dirty="0"/>
              <a:t>servizi:</a:t>
            </a:r>
            <a:r>
              <a:rPr lang="it-IT" dirty="0"/>
              <a:t>  </a:t>
            </a:r>
          </a:p>
        </p:txBody>
      </p:sp>
      <p:pic>
        <p:nvPicPr>
          <p:cNvPr id="5" name="Segnaposto immagine 4"/>
          <p:cNvPicPr>
            <a:picLocks noGrp="1" noChangeAspect="1"/>
          </p:cNvPicPr>
          <p:nvPr>
            <p:ph type="pic" idx="1"/>
          </p:nvPr>
        </p:nvPicPr>
        <p:blipFill>
          <a:blip r:embed="rId5"/>
          <a:srcRect l="5" r="5"/>
          <a:stretch>
            <a:fillRect/>
          </a:stretch>
        </p:blipFill>
        <p:spPr>
          <a:xfrm>
            <a:off x="5416550" y="1079500"/>
            <a:ext cx="6172200" cy="4873625"/>
          </a:xfrm>
          <a:prstGeom prst="rect">
            <a:avLst/>
          </a:prstGeom>
        </p:spPr>
      </p:pic>
      <p:sp>
        <p:nvSpPr>
          <p:cNvPr id="4" name="Segnaposto testo 3"/>
          <p:cNvSpPr>
            <a:spLocks noGrp="1"/>
          </p:cNvSpPr>
          <p:nvPr>
            <p:ph type="body" sz="half" idx="2"/>
          </p:nvPr>
        </p:nvSpPr>
        <p:spPr>
          <a:xfrm>
            <a:off x="193040" y="2580640"/>
            <a:ext cx="4836160" cy="4094480"/>
          </a:xfrm>
        </p:spPr>
        <p:txBody>
          <a:bodyPr>
            <a:normAutofit/>
          </a:bodyPr>
          <a:lstStyle/>
          <a:p>
            <a:pPr marL="285750" indent="-285750">
              <a:buFont typeface="Arial" panose="020B0604020202020204" pitchFamily="34" charset="0"/>
              <a:buChar char="•"/>
            </a:pPr>
            <a:r>
              <a:rPr lang="it-IT" sz="2000" dirty="0">
                <a:solidFill>
                  <a:srgbClr val="FF0000"/>
                </a:solidFill>
              </a:rPr>
              <a:t>Alle persone: </a:t>
            </a:r>
            <a:r>
              <a:rPr lang="it-IT" sz="2000" dirty="0"/>
              <a:t>negozi di vario genere(farmacie, abbigliamento, super mercati ecc.…)</a:t>
            </a:r>
          </a:p>
          <a:p>
            <a:pPr marL="285750" indent="-285750">
              <a:buFont typeface="Arial" panose="020B0604020202020204" pitchFamily="34" charset="0"/>
              <a:buChar char="•"/>
            </a:pPr>
            <a:r>
              <a:rPr lang="it-IT" sz="2000" dirty="0">
                <a:solidFill>
                  <a:srgbClr val="FF0000"/>
                </a:solidFill>
              </a:rPr>
              <a:t>Alla comunità: </a:t>
            </a:r>
            <a:r>
              <a:rPr lang="it-IT" sz="2000" dirty="0"/>
              <a:t>scuole, ospedali, banche, uffici postali ecc.…</a:t>
            </a:r>
          </a:p>
          <a:p>
            <a:pPr marL="285750" indent="-285750">
              <a:buFont typeface="Arial" panose="020B0604020202020204" pitchFamily="34" charset="0"/>
              <a:buChar char="•"/>
            </a:pPr>
            <a:r>
              <a:rPr lang="it-IT" sz="2000" dirty="0">
                <a:solidFill>
                  <a:srgbClr val="FF0000"/>
                </a:solidFill>
              </a:rPr>
              <a:t>Alle imprese: </a:t>
            </a:r>
            <a:r>
              <a:rPr lang="it-IT" sz="2000" dirty="0"/>
              <a:t>pubblicitari, finanziari, informatici ecc.…</a:t>
            </a:r>
          </a:p>
          <a:p>
            <a:r>
              <a:rPr lang="it-IT" sz="2000" dirty="0"/>
              <a:t>Oggi il numero degli occupati nel terziario in Italia e in Europa è circa il 70% della popolazione attiva, infatti supera di molto le persone occupate negli altri due settori: primario e secondario </a:t>
            </a:r>
          </a:p>
          <a:p>
            <a:endParaRPr lang="it-IT" sz="2000" dirty="0"/>
          </a:p>
        </p:txBody>
      </p:sp>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512" y="1851753"/>
            <a:ext cx="5639267" cy="3146967"/>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195665867"/>
      </p:ext>
    </p:extLst>
  </p:cSld>
  <p:clrMapOvr>
    <a:masterClrMapping/>
  </p:clrMapOvr>
  <p:transition spd="slow" advTm="40558">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1)">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1)">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heel(1)">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1" fill="hold" display="0">
                  <p:stCondLst>
                    <p:cond delay="indefinite"/>
                  </p:stCondLst>
                  <p:endCondLst>
                    <p:cond evt="onStopAudio" delay="0">
                      <p:tgtEl>
                        <p:sldTgt/>
                      </p:tgtEl>
                    </p:cond>
                  </p:endCondLst>
                </p:cTn>
                <p:tgtEl>
                  <p:spTgt spid="3"/>
                </p:tgtEl>
              </p:cMediaNode>
            </p:audio>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gCheck">
          <a:fgClr>
            <a:srgbClr val="00B0F0"/>
          </a:fgClr>
          <a:bgClr>
            <a:schemeClr val="bg1"/>
          </a:bgClr>
        </a:patt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rot="20449222">
            <a:off x="962097" y="408014"/>
            <a:ext cx="13229670" cy="3668395"/>
          </a:xfrm>
        </p:spPr>
        <p:txBody>
          <a:bodyPr>
            <a:noAutofit/>
          </a:bodyPr>
          <a:lstStyle/>
          <a:p>
            <a:r>
              <a:rPr lang="it-IT" sz="7200" dirty="0">
                <a:solidFill>
                  <a:srgbClr val="FF0000"/>
                </a:solidFill>
                <a:latin typeface="Berlin Sans FB" panose="020E0602020502020306" pitchFamily="34" charset="0"/>
              </a:rPr>
              <a:t>I DIVERSI COMPARTI DEL TERZIARIO</a:t>
            </a:r>
          </a:p>
        </p:txBody>
      </p:sp>
      <p:pic>
        <p:nvPicPr>
          <p:cNvPr id="5" name="Segnaposto contenuto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85900" y="3184100"/>
            <a:ext cx="5187000" cy="3458000"/>
          </a:xfr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358235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337">
        <p15:prstTrans prst="pageCurlDouble"/>
      </p:transition>
    </mc:Choice>
    <mc:Fallback xmlns="">
      <p:transition spd="slow" advTm="23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8000" b="1" dirty="0">
                <a:solidFill>
                  <a:srgbClr val="FF0000"/>
                </a:solidFill>
              </a:rPr>
              <a:t>IL COMMERCIO</a:t>
            </a:r>
          </a:p>
        </p:txBody>
      </p:sp>
      <p:sp>
        <p:nvSpPr>
          <p:cNvPr id="3" name="Segnaposto contenuto 2"/>
          <p:cNvSpPr>
            <a:spLocks noGrp="1"/>
          </p:cNvSpPr>
          <p:nvPr>
            <p:ph idx="1"/>
          </p:nvPr>
        </p:nvSpPr>
        <p:spPr>
          <a:xfrm>
            <a:off x="193040" y="1584960"/>
            <a:ext cx="11877040" cy="5140959"/>
          </a:xfrm>
        </p:spPr>
        <p:txBody>
          <a:bodyPr>
            <a:normAutofit/>
          </a:bodyPr>
          <a:lstStyle/>
          <a:p>
            <a:pPr marL="0" indent="0">
              <a:buNone/>
            </a:pPr>
            <a:r>
              <a:rPr lang="it-IT" dirty="0"/>
              <a:t>Il commercio è un attività economica che si realizza attraverso uno scambio. Qualche decina di anni fa esistevano solo piccoli negozi, oggi questi negozi sono sempre più rari e sono sostituiti da super mercati. In entrambi i casi esistono dei meccanismi che ne regolano la distribuzione cioè il passaggio del prodotto dal produttore al consumatore. Tutto questo passa attraverso la commercializzazione, grazie ad aziende specifiche che si occupano di distribuzione e vendita.</a:t>
            </a:r>
          </a:p>
        </p:txBody>
      </p:sp>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4470" y="3935897"/>
            <a:ext cx="4035287" cy="2922104"/>
          </a:xfrm>
          <a:prstGeom prst="rect">
            <a:avLst/>
          </a:prstGeom>
        </p:spPr>
      </p:pic>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753361759"/>
      </p:ext>
    </p:extLst>
  </p:cSld>
  <p:clrMapOvr>
    <a:masterClrMapping/>
  </p:clrMapOvr>
  <mc:AlternateContent xmlns:mc="http://schemas.openxmlformats.org/markup-compatibility/2006" xmlns:p14="http://schemas.microsoft.com/office/powerpoint/2010/main">
    <mc:Choice Requires="p14">
      <p:transition spd="slow" advTm="35325">
        <p14:flash/>
      </p:transition>
    </mc:Choice>
    <mc:Fallback xmlns="">
      <p:transition spd="slow" advTm="353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8000" dirty="0">
                <a:solidFill>
                  <a:srgbClr val="FF0000"/>
                </a:solidFill>
              </a:rPr>
              <a:t>IL </a:t>
            </a:r>
            <a:r>
              <a:rPr lang="it-IT" sz="8000" b="1" dirty="0">
                <a:solidFill>
                  <a:srgbClr val="FF0000"/>
                </a:solidFill>
              </a:rPr>
              <a:t>COMMERCIO</a:t>
            </a:r>
            <a:r>
              <a:rPr lang="it-IT" sz="8000" dirty="0">
                <a:solidFill>
                  <a:srgbClr val="FF0000"/>
                </a:solidFill>
              </a:rPr>
              <a:t> ONLINE</a:t>
            </a:r>
          </a:p>
        </p:txBody>
      </p:sp>
      <p:sp>
        <p:nvSpPr>
          <p:cNvPr id="3" name="Segnaposto contenuto 2"/>
          <p:cNvSpPr>
            <a:spLocks noGrp="1"/>
          </p:cNvSpPr>
          <p:nvPr>
            <p:ph idx="1"/>
          </p:nvPr>
        </p:nvSpPr>
        <p:spPr/>
        <p:txBody>
          <a:bodyPr/>
          <a:lstStyle/>
          <a:p>
            <a:pPr marL="0" indent="0">
              <a:buNone/>
            </a:pPr>
            <a:r>
              <a:rPr lang="it-IT" dirty="0"/>
              <a:t>Anche i servizi online sono numerosissimi: attraverso internet possiamo acquistare ormai qualunque cosa… questo viene chiamato commercio elettronico, che ci permette di entrare nei negozi virtuali, scegliere e pagare stando comodamente a casa.</a:t>
            </a:r>
          </a:p>
        </p:txBody>
      </p:sp>
      <p:pic>
        <p:nvPicPr>
          <p:cNvPr id="4" name="Immagine 3"/>
          <p:cNvPicPr>
            <a:picLocks noChangeAspect="1"/>
          </p:cNvPicPr>
          <p:nvPr/>
        </p:nvPicPr>
        <p:blipFill rotWithShape="1">
          <a:blip r:embed="rId5">
            <a:extLst>
              <a:ext uri="{28A0092B-C50C-407E-A947-70E740481C1C}">
                <a14:useLocalDpi xmlns:a14="http://schemas.microsoft.com/office/drawing/2010/main" val="0"/>
              </a:ext>
            </a:extLst>
          </a:blip>
          <a:srcRect l="-1227" t="8287" r="3681" b="5349"/>
          <a:stretch/>
        </p:blipFill>
        <p:spPr>
          <a:xfrm>
            <a:off x="7285384" y="3488635"/>
            <a:ext cx="4740964" cy="3369365"/>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16136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20017">
        <p15:prstTrans prst="curtains"/>
      </p:transition>
    </mc:Choice>
    <mc:Fallback xmlns="">
      <p:transition spd="slow" advTm="2001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8000" b="1" dirty="0">
                <a:solidFill>
                  <a:srgbClr val="FF0000"/>
                </a:solidFill>
              </a:rPr>
              <a:t>I TRASPORTI </a:t>
            </a:r>
          </a:p>
        </p:txBody>
      </p:sp>
      <p:sp>
        <p:nvSpPr>
          <p:cNvPr id="3" name="Segnaposto contenuto 2"/>
          <p:cNvSpPr>
            <a:spLocks noGrp="1"/>
          </p:cNvSpPr>
          <p:nvPr>
            <p:ph idx="1"/>
          </p:nvPr>
        </p:nvSpPr>
        <p:spPr/>
        <p:txBody>
          <a:bodyPr/>
          <a:lstStyle/>
          <a:p>
            <a:r>
              <a:rPr lang="it-IT" dirty="0"/>
              <a:t>I trasporti sono molto importanti per l’economia di uno stato: sono funzionali alla crescita economica e all’occupazione, svolgono un ruolo vitale per il mercato interno e migliorano la qualità della vita. Il trasporto si effettua attraverso mezzi come automobili e camion o con infrastrutture come strade, ponti e autostrade</a:t>
            </a:r>
          </a:p>
          <a:p>
            <a:pPr marL="0" indent="0">
              <a:buNone/>
            </a:pPr>
            <a:r>
              <a:rPr lang="it-IT" dirty="0"/>
              <a:t> </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1487" y="3707294"/>
            <a:ext cx="4005470" cy="2941983"/>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89117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6601">
        <p15:prstTrans prst="wind"/>
      </p:transition>
    </mc:Choice>
    <mc:Fallback xmlns="">
      <p:transition spd="slow" advTm="2660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65125"/>
            <a:ext cx="10810461" cy="1325563"/>
          </a:xfrm>
        </p:spPr>
        <p:txBody>
          <a:bodyPr>
            <a:normAutofit/>
          </a:bodyPr>
          <a:lstStyle/>
          <a:p>
            <a:r>
              <a:rPr lang="it-IT" sz="8000" b="1" dirty="0">
                <a:solidFill>
                  <a:srgbClr val="FF0000"/>
                </a:solidFill>
              </a:rPr>
              <a:t>LE TELECOMUNICAZIONI</a:t>
            </a:r>
          </a:p>
        </p:txBody>
      </p:sp>
      <p:sp>
        <p:nvSpPr>
          <p:cNvPr id="3" name="Segnaposto contenuto 2"/>
          <p:cNvSpPr>
            <a:spLocks noGrp="1"/>
          </p:cNvSpPr>
          <p:nvPr>
            <p:ph idx="1"/>
          </p:nvPr>
        </p:nvSpPr>
        <p:spPr/>
        <p:txBody>
          <a:bodyPr/>
          <a:lstStyle/>
          <a:p>
            <a:r>
              <a:rPr lang="it-IT" dirty="0"/>
              <a:t>Le comunicazioni possono anche avvenire attraverso internet e altri mezzi. La telefonia mobile è la comunicazione attraverso i telefoni cellulari. I cellulari di ultima generazione sono polifunzionali: permettono di scattare fotografie, navigare in internet… Sono i cellulari ‘’intelligenti’’, gli smartphone.</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147" y="3588026"/>
            <a:ext cx="4025348" cy="3019011"/>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86163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3484">
        <p15:prstTrans prst="airplane"/>
      </p:transition>
    </mc:Choice>
    <mc:Fallback xmlns="">
      <p:transition spd="slow" advTm="234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8000" b="1" dirty="0">
                <a:solidFill>
                  <a:srgbClr val="FF0000"/>
                </a:solidFill>
              </a:rPr>
              <a:t>LA RICERCA</a:t>
            </a:r>
          </a:p>
        </p:txBody>
      </p:sp>
      <p:sp>
        <p:nvSpPr>
          <p:cNvPr id="3" name="Segnaposto contenuto 2"/>
          <p:cNvSpPr>
            <a:spLocks noGrp="1"/>
          </p:cNvSpPr>
          <p:nvPr>
            <p:ph idx="1"/>
          </p:nvPr>
        </p:nvSpPr>
        <p:spPr>
          <a:xfrm>
            <a:off x="838200" y="1825624"/>
            <a:ext cx="10515600" cy="4562475"/>
          </a:xfrm>
        </p:spPr>
        <p:txBody>
          <a:bodyPr/>
          <a:lstStyle/>
          <a:p>
            <a:pPr marL="0" indent="0">
              <a:buNone/>
            </a:pPr>
            <a:r>
              <a:rPr lang="it-IT" dirty="0"/>
              <a:t>la ricerca è uno degli aspetti fondamentali del settore terziario. La ricerca di base premette di progredire costantemente nelle conoscenze che poi verranno applicate in modo concreto in campi diversi, per esempio l’agricoltura.</a:t>
            </a:r>
          </a:p>
        </p:txBody>
      </p:sp>
      <p:pic>
        <p:nvPicPr>
          <p:cNvPr id="4" name="Immagine 3"/>
          <p:cNvPicPr>
            <a:picLocks noChangeAspect="1"/>
          </p:cNvPicPr>
          <p:nvPr/>
        </p:nvPicPr>
        <p:blipFill>
          <a:blip r:embed="rId5"/>
          <a:stretch>
            <a:fillRect/>
          </a:stretch>
        </p:blipFill>
        <p:spPr>
          <a:xfrm>
            <a:off x="6023113" y="3384352"/>
            <a:ext cx="4060755" cy="2792612"/>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404333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8548">
        <p15:prstTrans prst="crush"/>
      </p:transition>
    </mc:Choice>
    <mc:Fallback xmlns="">
      <p:transition spd="slow" advTm="185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80">
                                          <p:stCondLst>
                                            <p:cond delay="0"/>
                                          </p:stCondLst>
                                        </p:cTn>
                                        <p:tgtEl>
                                          <p:spTgt spid="3">
                                            <p:txEl>
                                              <p:pRg st="0" end="0"/>
                                            </p:txEl>
                                          </p:spTgt>
                                        </p:tgtEl>
                                      </p:cBhvr>
                                    </p:animEffect>
                                    <p:anim calcmode="lin" valueType="num">
                                      <p:cBhvr>
                                        <p:cTn id="1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0" end="0"/>
                                            </p:txEl>
                                          </p:spTgt>
                                        </p:tgtEl>
                                      </p:cBhvr>
                                      <p:to x="100000" y="60000"/>
                                    </p:animScale>
                                    <p:animScale>
                                      <p:cBhvr>
                                        <p:cTn id="25" dur="166" decel="50000">
                                          <p:stCondLst>
                                            <p:cond delay="676"/>
                                          </p:stCondLst>
                                        </p:cTn>
                                        <p:tgtEl>
                                          <p:spTgt spid="3">
                                            <p:txEl>
                                              <p:pRg st="0" end="0"/>
                                            </p:txEl>
                                          </p:spTgt>
                                        </p:tgtEl>
                                      </p:cBhvr>
                                      <p:to x="100000" y="100000"/>
                                    </p:animScale>
                                    <p:animScale>
                                      <p:cBhvr>
                                        <p:cTn id="26" dur="26">
                                          <p:stCondLst>
                                            <p:cond delay="1312"/>
                                          </p:stCondLst>
                                        </p:cTn>
                                        <p:tgtEl>
                                          <p:spTgt spid="3">
                                            <p:txEl>
                                              <p:pRg st="0" end="0"/>
                                            </p:txEl>
                                          </p:spTgt>
                                        </p:tgtEl>
                                      </p:cBhvr>
                                      <p:to x="100000" y="80000"/>
                                    </p:animScale>
                                    <p:animScale>
                                      <p:cBhvr>
                                        <p:cTn id="27" dur="166" decel="50000">
                                          <p:stCondLst>
                                            <p:cond delay="1338"/>
                                          </p:stCondLst>
                                        </p:cTn>
                                        <p:tgtEl>
                                          <p:spTgt spid="3">
                                            <p:txEl>
                                              <p:pRg st="0" end="0"/>
                                            </p:txEl>
                                          </p:spTgt>
                                        </p:tgtEl>
                                      </p:cBhvr>
                                      <p:to x="100000" y="100000"/>
                                    </p:animScale>
                                    <p:animScale>
                                      <p:cBhvr>
                                        <p:cTn id="28" dur="26">
                                          <p:stCondLst>
                                            <p:cond delay="1642"/>
                                          </p:stCondLst>
                                        </p:cTn>
                                        <p:tgtEl>
                                          <p:spTgt spid="3">
                                            <p:txEl>
                                              <p:pRg st="0" end="0"/>
                                            </p:txEl>
                                          </p:spTgt>
                                        </p:tgtEl>
                                      </p:cBhvr>
                                      <p:to x="100000" y="90000"/>
                                    </p:animScale>
                                    <p:animScale>
                                      <p:cBhvr>
                                        <p:cTn id="29" dur="166" decel="50000">
                                          <p:stCondLst>
                                            <p:cond delay="1668"/>
                                          </p:stCondLst>
                                        </p:cTn>
                                        <p:tgtEl>
                                          <p:spTgt spid="3">
                                            <p:txEl>
                                              <p:pRg st="0" end="0"/>
                                            </p:txEl>
                                          </p:spTgt>
                                        </p:tgtEl>
                                      </p:cBhvr>
                                      <p:to x="100000" y="100000"/>
                                    </p:animScale>
                                    <p:animScale>
                                      <p:cBhvr>
                                        <p:cTn id="30" dur="26">
                                          <p:stCondLst>
                                            <p:cond delay="1808"/>
                                          </p:stCondLst>
                                        </p:cTn>
                                        <p:tgtEl>
                                          <p:spTgt spid="3">
                                            <p:txEl>
                                              <p:pRg st="0" end="0"/>
                                            </p:txEl>
                                          </p:spTgt>
                                        </p:tgtEl>
                                      </p:cBhvr>
                                      <p:to x="100000" y="95000"/>
                                    </p:animScale>
                                    <p:animScale>
                                      <p:cBhvr>
                                        <p:cTn id="31" dur="166" decel="50000">
                                          <p:stCondLst>
                                            <p:cond delay="1834"/>
                                          </p:stCondLst>
                                        </p:cTn>
                                        <p:tgtEl>
                                          <p:spTgt spid="3">
                                            <p:txEl>
                                              <p:pRg st="0" end="0"/>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000"/>
                                        <p:tgtEl>
                                          <p:spTgt spid="4"/>
                                        </p:tgtEl>
                                      </p:cBhvr>
                                    </p:animEffect>
                                    <p:anim calcmode="lin" valueType="num">
                                      <p:cBhvr>
                                        <p:cTn id="37" dur="2000" fill="hold"/>
                                        <p:tgtEl>
                                          <p:spTgt spid="4"/>
                                        </p:tgtEl>
                                        <p:attrNameLst>
                                          <p:attrName>ppt_w</p:attrName>
                                        </p:attrNameLst>
                                      </p:cBhvr>
                                      <p:tavLst>
                                        <p:tav tm="0" fmla="#ppt_w*sin(2.5*pi*$)">
                                          <p:val>
                                            <p:fltVal val="0"/>
                                          </p:val>
                                        </p:tav>
                                        <p:tav tm="100000">
                                          <p:val>
                                            <p:fltVal val="1"/>
                                          </p:val>
                                        </p:tav>
                                      </p:tavLst>
                                    </p:anim>
                                    <p:anim calcmode="lin" valueType="num">
                                      <p:cBhvr>
                                        <p:cTn id="3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8000" b="1" dirty="0">
                <a:solidFill>
                  <a:srgbClr val="FF0000"/>
                </a:solidFill>
              </a:rPr>
              <a:t>BANCHE E FINANZE</a:t>
            </a:r>
          </a:p>
        </p:txBody>
      </p:sp>
      <p:sp>
        <p:nvSpPr>
          <p:cNvPr id="3" name="Segnaposto contenuto 2"/>
          <p:cNvSpPr>
            <a:spLocks noGrp="1"/>
          </p:cNvSpPr>
          <p:nvPr>
            <p:ph idx="1"/>
          </p:nvPr>
        </p:nvSpPr>
        <p:spPr/>
        <p:txBody>
          <a:bodyPr/>
          <a:lstStyle/>
          <a:p>
            <a:r>
              <a:rPr lang="it-IT" dirty="0"/>
              <a:t>Tutta la nostra vita quotidiana è regolata dal denaro. Le operazioni legate al denaro, sono detti servizi finanziari. Questi servizi generano dei flussi, cioè dei movimenti di denaro resi possibili dalla banche.</a:t>
            </a:r>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9798" y="3048000"/>
            <a:ext cx="6096000" cy="3810000"/>
          </a:xfrm>
          <a:prstGeom prst="rect">
            <a:avLst/>
          </a:prstGeom>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103952729"/>
      </p:ext>
    </p:extLst>
  </p:cSld>
  <p:clrMapOvr>
    <a:masterClrMapping/>
  </p:clrMapOvr>
  <mc:AlternateContent xmlns:mc="http://schemas.openxmlformats.org/markup-compatibility/2006" xmlns:p14="http://schemas.microsoft.com/office/powerpoint/2010/main">
    <mc:Choice Requires="p14">
      <p:transition spd="slow" p14:dur="1600" advTm="18816">
        <p14:gallery dir="l"/>
      </p:transition>
    </mc:Choice>
    <mc:Fallback xmlns="">
      <p:transition spd="slow" advTm="188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
</p:tagLst>
</file>

<file path=ppt/tags/tag10.xml><?xml version="1.0" encoding="utf-8"?>
<p:tagLst xmlns:a="http://schemas.openxmlformats.org/drawingml/2006/main" xmlns:r="http://schemas.openxmlformats.org/officeDocument/2006/relationships" xmlns:p="http://schemas.openxmlformats.org/presentationml/2006/main">
  <p:tag name="TIMING" val="|0.2|1.5|1.3"/>
</p:tagLst>
</file>

<file path=ppt/tags/tag2.xml><?xml version="1.0" encoding="utf-8"?>
<p:tagLst xmlns:a="http://schemas.openxmlformats.org/drawingml/2006/main" xmlns:r="http://schemas.openxmlformats.org/officeDocument/2006/relationships" xmlns:p="http://schemas.openxmlformats.org/presentationml/2006/main">
  <p:tag name="TIMING" val="|0.7|10.9|1.3|2.7|1.8|1.4"/>
</p:tagLst>
</file>

<file path=ppt/tags/tag3.xml><?xml version="1.0" encoding="utf-8"?>
<p:tagLst xmlns:a="http://schemas.openxmlformats.org/drawingml/2006/main" xmlns:r="http://schemas.openxmlformats.org/officeDocument/2006/relationships" xmlns:p="http://schemas.openxmlformats.org/presentationml/2006/main">
  <p:tag name="TIMING" val="|0.6|1.4|30.8"/>
</p:tagLst>
</file>

<file path=ppt/tags/tag4.xml><?xml version="1.0" encoding="utf-8"?>
<p:tagLst xmlns:a="http://schemas.openxmlformats.org/drawingml/2006/main" xmlns:r="http://schemas.openxmlformats.org/officeDocument/2006/relationships" xmlns:p="http://schemas.openxmlformats.org/presentationml/2006/main">
  <p:tag name="TIMING" val="|0.7|2|1.1"/>
</p:tagLst>
</file>

<file path=ppt/tags/tag5.xml><?xml version="1.0" encoding="utf-8"?>
<p:tagLst xmlns:a="http://schemas.openxmlformats.org/drawingml/2006/main" xmlns:r="http://schemas.openxmlformats.org/officeDocument/2006/relationships" xmlns:p="http://schemas.openxmlformats.org/presentationml/2006/main">
  <p:tag name="TIMING" val="|0.5|1.3|0.8"/>
</p:tagLst>
</file>

<file path=ppt/tags/tag6.xml><?xml version="1.0" encoding="utf-8"?>
<p:tagLst xmlns:a="http://schemas.openxmlformats.org/drawingml/2006/main" xmlns:r="http://schemas.openxmlformats.org/officeDocument/2006/relationships" xmlns:p="http://schemas.openxmlformats.org/presentationml/2006/main">
  <p:tag name="TIMING" val="|0.9|2.6|1.1"/>
</p:tagLst>
</file>

<file path=ppt/tags/tag7.xml><?xml version="1.0" encoding="utf-8"?>
<p:tagLst xmlns:a="http://schemas.openxmlformats.org/drawingml/2006/main" xmlns:r="http://schemas.openxmlformats.org/officeDocument/2006/relationships" xmlns:p="http://schemas.openxmlformats.org/presentationml/2006/main">
  <p:tag name="TIMING" val="|0.5|0.7|1.9"/>
</p:tagLst>
</file>

<file path=ppt/tags/tag8.xml><?xml version="1.0" encoding="utf-8"?>
<p:tagLst xmlns:a="http://schemas.openxmlformats.org/drawingml/2006/main" xmlns:r="http://schemas.openxmlformats.org/officeDocument/2006/relationships" xmlns:p="http://schemas.openxmlformats.org/presentationml/2006/main">
  <p:tag name="TIMING" val="|2.2|1.5|1.9"/>
</p:tagLst>
</file>

<file path=ppt/tags/tag9.xml><?xml version="1.0" encoding="utf-8"?>
<p:tagLst xmlns:a="http://schemas.openxmlformats.org/drawingml/2006/main" xmlns:r="http://schemas.openxmlformats.org/officeDocument/2006/relationships" xmlns:p="http://schemas.openxmlformats.org/presentationml/2006/main">
  <p:tag name="TIMING" val="|0.6|0.9|1.2"/>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509</Words>
  <Application>Microsoft Office PowerPoint</Application>
  <PresentationFormat>Widescreen</PresentationFormat>
  <Paragraphs>31</Paragraphs>
  <Slides>13</Slides>
  <Notes>0</Notes>
  <HiddenSlides>0</HiddenSlides>
  <MMClips>13</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Algerian</vt:lpstr>
      <vt:lpstr>Arial</vt:lpstr>
      <vt:lpstr>Berlin Sans FB</vt:lpstr>
      <vt:lpstr>Calibri</vt:lpstr>
      <vt:lpstr>Calibri Light</vt:lpstr>
      <vt:lpstr>Tema di Office</vt:lpstr>
      <vt:lpstr>Il settore terziario</vt:lpstr>
      <vt:lpstr>Il Settore terziario comprende una vasta gamma di attività molto differenziate tra loro. Infatti, è il settore che fornisce i servizi:  </vt:lpstr>
      <vt:lpstr>I DIVERSI COMPARTI DEL TERZIARIO</vt:lpstr>
      <vt:lpstr>IL COMMERCIO</vt:lpstr>
      <vt:lpstr>IL COMMERCIO ONLINE</vt:lpstr>
      <vt:lpstr>I TRASPORTI </vt:lpstr>
      <vt:lpstr>LE TELECOMUNICAZIONI</vt:lpstr>
      <vt:lpstr>LA RICERCA</vt:lpstr>
      <vt:lpstr>BANCHE E FINANZE</vt:lpstr>
      <vt:lpstr>IL TURISMO</vt:lpstr>
      <vt:lpstr>Ecco il riassunto di tutto il settore terziario.</vt:lpstr>
      <vt:lpstr>Il settore quaternario</vt:lpstr>
      <vt:lpstr>Realizzato 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settore terziario</dc:title>
  <dc:creator>Raffaele Barbuzza</dc:creator>
  <cp:lastModifiedBy>Raffaele Barbuzza</cp:lastModifiedBy>
  <cp:revision>18</cp:revision>
  <dcterms:created xsi:type="dcterms:W3CDTF">2017-05-11T12:59:11Z</dcterms:created>
  <dcterms:modified xsi:type="dcterms:W3CDTF">2017-05-12T11:48:43Z</dcterms:modified>
</cp:coreProperties>
</file>